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8"/>
  </p:notesMasterIdLst>
  <p:sldIdLst>
    <p:sldId id="256" r:id="rId5"/>
    <p:sldId id="265" r:id="rId6"/>
    <p:sldId id="471" r:id="rId7"/>
    <p:sldId id="472" r:id="rId8"/>
    <p:sldId id="481" r:id="rId9"/>
    <p:sldId id="478" r:id="rId10"/>
    <p:sldId id="475" r:id="rId11"/>
    <p:sldId id="480" r:id="rId12"/>
    <p:sldId id="479" r:id="rId13"/>
    <p:sldId id="486" r:id="rId14"/>
    <p:sldId id="291" r:id="rId15"/>
    <p:sldId id="468" r:id="rId16"/>
    <p:sldId id="469" r:id="rId17"/>
    <p:sldId id="474" r:id="rId18"/>
    <p:sldId id="466" r:id="rId19"/>
    <p:sldId id="456" r:id="rId20"/>
    <p:sldId id="482" r:id="rId21"/>
    <p:sldId id="484" r:id="rId22"/>
    <p:sldId id="483" r:id="rId23"/>
    <p:sldId id="485" r:id="rId24"/>
    <p:sldId id="487" r:id="rId25"/>
    <p:sldId id="257" r:id="rId26"/>
    <p:sldId id="289"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hPuIP7lqbMG4wdtvnGtLOGjl+Tk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461F76-E11D-A3C7-D6DD-8F0BD0A4D7CA}" name="Robert Proulx" initials="RP" userId="S::bob.proulx@imagionbio.com::68882e3b-54b0-48a2-abfa-a9af86e0179a" providerId="AD"/>
  <p188:author id="{46DE66B4-4118-EF91-88AF-D81171660C03}" name="Tai Phan" initials="TP" userId="S::tai.phan@vistra.com::334cb379-0062-40f0-accd-386b4790463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E3"/>
    <a:srgbClr val="5456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F6FBDE-A9AE-4F2F-9811-9F1D9C1F87B7}">
  <a:tblStyle styleId="{C0F6FBDE-A9AE-4F2F-9811-9F1D9C1F87B7}"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7279B9FA-DFBA-4C5C-A791-D102C30E3573}"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3EC2EAE7-5BFE-4F72-8A71-59C8CBD92628}"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8" d="100"/>
          <a:sy n="48" d="100"/>
        </p:scale>
        <p:origin x="53" y="7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46" Type="http://customschemas.google.com/relationships/presentationmetadata" Target="meta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a:p>
        </p:txBody>
      </p:sp>
      <p:sp>
        <p:nvSpPr>
          <p:cNvPr id="137" name="Google Shape;1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158" name="Google Shape;15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4011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158" name="Google Shape;15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7275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2" name="Google Shape;2352;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3612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158" name="Google Shape;15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7955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158" name="Google Shape;15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755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158" name="Google Shape;15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1103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158" name="Google Shape;15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8930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158" name="Google Shape;15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6487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2" name="Google Shape;2352;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6759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2" name="Google Shape;2352;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6356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DONE</a:t>
            </a:r>
            <a:endParaRPr b="1"/>
          </a:p>
        </p:txBody>
      </p:sp>
      <p:sp>
        <p:nvSpPr>
          <p:cNvPr id="146" name="Google Shape;14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1"/>
        <p:cNvGrpSpPr/>
        <p:nvPr/>
      </p:nvGrpSpPr>
      <p:grpSpPr>
        <a:xfrm>
          <a:off x="0" y="0"/>
          <a:ext cx="0" cy="0"/>
          <a:chOff x="0" y="0"/>
          <a:chExt cx="0" cy="0"/>
        </a:xfrm>
      </p:grpSpPr>
      <p:sp>
        <p:nvSpPr>
          <p:cNvPr id="2552" name="Google Shape;255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3" name="Google Shape;255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6934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3084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4394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5409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1455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5045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84483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4"/>
        <p:cNvGrpSpPr/>
        <p:nvPr/>
      </p:nvGrpSpPr>
      <p:grpSpPr>
        <a:xfrm>
          <a:off x="0" y="0"/>
          <a:ext cx="0" cy="0"/>
          <a:chOff x="0" y="0"/>
          <a:chExt cx="0" cy="0"/>
        </a:xfrm>
      </p:grpSpPr>
      <p:sp>
        <p:nvSpPr>
          <p:cNvPr id="15" name="Google Shape;15;p31"/>
          <p:cNvSpPr/>
          <p:nvPr/>
        </p:nvSpPr>
        <p:spPr>
          <a:xfrm>
            <a:off x="0" y="0"/>
            <a:ext cx="6539948" cy="6858000"/>
          </a:xfrm>
          <a:prstGeom prst="rect">
            <a:avLst/>
          </a:prstGeom>
          <a:solidFill>
            <a:srgbClr val="00B2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 name="Google Shape;16;p31"/>
          <p:cNvPicPr preferRelativeResize="0"/>
          <p:nvPr/>
        </p:nvPicPr>
        <p:blipFill rotWithShape="1">
          <a:blip r:embed="rId2">
            <a:alphaModFix/>
          </a:blip>
          <a:srcRect l="31992" t="2733" r="22561" b="2734"/>
          <a:stretch/>
        </p:blipFill>
        <p:spPr>
          <a:xfrm>
            <a:off x="6539948" y="1"/>
            <a:ext cx="5652052" cy="6858000"/>
          </a:xfrm>
          <a:prstGeom prst="rect">
            <a:avLst/>
          </a:prstGeom>
          <a:noFill/>
          <a:ln>
            <a:noFill/>
          </a:ln>
        </p:spPr>
      </p:pic>
      <p:sp>
        <p:nvSpPr>
          <p:cNvPr id="17" name="Google Shape;17;p31"/>
          <p:cNvSpPr txBox="1">
            <a:spLocks noGrp="1"/>
          </p:cNvSpPr>
          <p:nvPr>
            <p:ph type="ctrTitle"/>
          </p:nvPr>
        </p:nvSpPr>
        <p:spPr>
          <a:xfrm>
            <a:off x="563214" y="2451966"/>
            <a:ext cx="5532786" cy="13547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2F2F2"/>
              </a:buClr>
              <a:buSzPts val="6000"/>
              <a:buFont typeface="Calibri"/>
              <a:buNone/>
              <a:defRPr sz="6000">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1"/>
          <p:cNvSpPr txBox="1">
            <a:spLocks noGrp="1"/>
          </p:cNvSpPr>
          <p:nvPr>
            <p:ph type="subTitle" idx="1"/>
          </p:nvPr>
        </p:nvSpPr>
        <p:spPr>
          <a:xfrm>
            <a:off x="563214" y="4158630"/>
            <a:ext cx="4499116" cy="562458"/>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F2F2F2"/>
              </a:buClr>
              <a:buSzPts val="2400"/>
              <a:buNone/>
              <a:defRPr sz="2400" b="1" i="0">
                <a:solidFill>
                  <a:srgbClr val="F2F2F2"/>
                </a:solidFill>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9" name="Google Shape;19;p31"/>
          <p:cNvPicPr preferRelativeResize="0"/>
          <p:nvPr/>
        </p:nvPicPr>
        <p:blipFill rotWithShape="1">
          <a:blip r:embed="rId3">
            <a:alphaModFix/>
          </a:blip>
          <a:srcRect/>
          <a:stretch/>
        </p:blipFill>
        <p:spPr>
          <a:xfrm>
            <a:off x="672686" y="480647"/>
            <a:ext cx="2378627" cy="880759"/>
          </a:xfrm>
          <a:prstGeom prst="rect">
            <a:avLst/>
          </a:prstGeom>
          <a:noFill/>
          <a:ln>
            <a:noFill/>
          </a:ln>
        </p:spPr>
      </p:pic>
      <p:sp>
        <p:nvSpPr>
          <p:cNvPr id="20" name="Google Shape;20;p31"/>
          <p:cNvSpPr txBox="1">
            <a:spLocks noGrp="1"/>
          </p:cNvSpPr>
          <p:nvPr>
            <p:ph type="body" idx="2"/>
          </p:nvPr>
        </p:nvSpPr>
        <p:spPr>
          <a:xfrm>
            <a:off x="563214" y="6022181"/>
            <a:ext cx="3806825" cy="5572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F2F2F2"/>
              </a:buClr>
              <a:buSzPts val="1600"/>
              <a:buNone/>
              <a:defRPr sz="1600" b="0" i="0">
                <a:solidFill>
                  <a:srgbClr val="F2F2F2"/>
                </a:solidFill>
                <a:latin typeface="Calibri"/>
                <a:ea typeface="Calibri"/>
                <a:cs typeface="Calibri"/>
                <a:sym typeface="Calibri"/>
              </a:defRPr>
            </a:lvl1pPr>
            <a:lvl2pPr marL="914400" lvl="1" indent="-228600" algn="l">
              <a:lnSpc>
                <a:spcPct val="90000"/>
              </a:lnSpc>
              <a:spcBef>
                <a:spcPts val="500"/>
              </a:spcBef>
              <a:spcAft>
                <a:spcPts val="0"/>
              </a:spcAft>
              <a:buClr>
                <a:srgbClr val="F2F2F2"/>
              </a:buClr>
              <a:buSzPts val="1600"/>
              <a:buNone/>
              <a:defRPr sz="1600" b="0" i="0">
                <a:solidFill>
                  <a:srgbClr val="F2F2F2"/>
                </a:solidFill>
                <a:latin typeface="Calibri"/>
                <a:ea typeface="Calibri"/>
                <a:cs typeface="Calibri"/>
                <a:sym typeface="Calibri"/>
              </a:defRPr>
            </a:lvl2pPr>
            <a:lvl3pPr marL="1371600" lvl="2" indent="-228600" algn="l">
              <a:lnSpc>
                <a:spcPct val="90000"/>
              </a:lnSpc>
              <a:spcBef>
                <a:spcPts val="500"/>
              </a:spcBef>
              <a:spcAft>
                <a:spcPts val="0"/>
              </a:spcAft>
              <a:buClr>
                <a:srgbClr val="F2F2F2"/>
              </a:buClr>
              <a:buSzPts val="1600"/>
              <a:buNone/>
              <a:defRPr sz="1600" b="0" i="0">
                <a:solidFill>
                  <a:srgbClr val="F2F2F2"/>
                </a:solidFill>
                <a:latin typeface="Calibri"/>
                <a:ea typeface="Calibri"/>
                <a:cs typeface="Calibri"/>
                <a:sym typeface="Calibri"/>
              </a:defRPr>
            </a:lvl3pPr>
            <a:lvl4pPr marL="1828800" lvl="3" indent="-228600" algn="l">
              <a:lnSpc>
                <a:spcPct val="90000"/>
              </a:lnSpc>
              <a:spcBef>
                <a:spcPts val="500"/>
              </a:spcBef>
              <a:spcAft>
                <a:spcPts val="0"/>
              </a:spcAft>
              <a:buClr>
                <a:srgbClr val="F2F2F2"/>
              </a:buClr>
              <a:buSzPts val="1600"/>
              <a:buNone/>
              <a:defRPr sz="1600" b="0" i="0">
                <a:solidFill>
                  <a:srgbClr val="F2F2F2"/>
                </a:solidFill>
                <a:latin typeface="Calibri"/>
                <a:ea typeface="Calibri"/>
                <a:cs typeface="Calibri"/>
                <a:sym typeface="Calibri"/>
              </a:defRPr>
            </a:lvl4pPr>
            <a:lvl5pPr marL="2286000" lvl="4" indent="-228600" algn="l">
              <a:lnSpc>
                <a:spcPct val="90000"/>
              </a:lnSpc>
              <a:spcBef>
                <a:spcPts val="500"/>
              </a:spcBef>
              <a:spcAft>
                <a:spcPts val="0"/>
              </a:spcAft>
              <a:buClr>
                <a:srgbClr val="F2F2F2"/>
              </a:buClr>
              <a:buSzPts val="1600"/>
              <a:buNone/>
              <a:defRPr sz="1600" b="0" i="0">
                <a:solidFill>
                  <a:srgbClr val="F2F2F2"/>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 name="Google Shape;21;p31"/>
          <p:cNvPicPr preferRelativeResize="0"/>
          <p:nvPr/>
        </p:nvPicPr>
        <p:blipFill rotWithShape="1">
          <a:blip r:embed="rId4">
            <a:alphaModFix amt="15000"/>
          </a:blip>
          <a:srcRect l="20939" t="5703" b="28947"/>
          <a:stretch/>
        </p:blipFill>
        <p:spPr>
          <a:xfrm>
            <a:off x="0" y="3039466"/>
            <a:ext cx="4139514" cy="381853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eader with body copy" type="secHead">
  <p:cSld name="SECTION_HEADER">
    <p:spTree>
      <p:nvGrpSpPr>
        <p:cNvPr id="1" name="Shape 22"/>
        <p:cNvGrpSpPr/>
        <p:nvPr/>
      </p:nvGrpSpPr>
      <p:grpSpPr>
        <a:xfrm>
          <a:off x="0" y="0"/>
          <a:ext cx="0" cy="0"/>
          <a:chOff x="0" y="0"/>
          <a:chExt cx="0" cy="0"/>
        </a:xfrm>
      </p:grpSpPr>
      <p:sp>
        <p:nvSpPr>
          <p:cNvPr id="23" name="Google Shape;23;p32"/>
          <p:cNvSpPr/>
          <p:nvPr/>
        </p:nvSpPr>
        <p:spPr>
          <a:xfrm>
            <a:off x="0" y="0"/>
            <a:ext cx="12192000" cy="1073426"/>
          </a:xfrm>
          <a:prstGeom prst="rect">
            <a:avLst/>
          </a:prstGeom>
          <a:solidFill>
            <a:srgbClr val="00B2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 name="Google Shape;24;p32"/>
          <p:cNvSpPr txBox="1">
            <a:spLocks noGrp="1"/>
          </p:cNvSpPr>
          <p:nvPr>
            <p:ph type="title"/>
          </p:nvPr>
        </p:nvSpPr>
        <p:spPr>
          <a:xfrm>
            <a:off x="838199" y="201820"/>
            <a:ext cx="8781289" cy="80203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4500"/>
              <a:buFont typeface="Calibri"/>
              <a:buNone/>
              <a:defRPr sz="4500" b="0" i="0">
                <a:solidFill>
                  <a:srgbClr val="FFFFFF"/>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2"/>
          <p:cNvSpPr txBox="1">
            <a:spLocks noGrp="1"/>
          </p:cNvSpPr>
          <p:nvPr>
            <p:ph type="body" idx="1"/>
          </p:nvPr>
        </p:nvSpPr>
        <p:spPr>
          <a:xfrm>
            <a:off x="838199" y="1540566"/>
            <a:ext cx="10181259" cy="44198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4565A"/>
              </a:buClr>
              <a:buSzPts val="2400"/>
              <a:buNone/>
              <a:defRPr sz="2400">
                <a:solidFill>
                  <a:srgbClr val="54565A"/>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26" name="Google Shape;26;p32"/>
          <p:cNvPicPr preferRelativeResize="0"/>
          <p:nvPr/>
        </p:nvPicPr>
        <p:blipFill rotWithShape="1">
          <a:blip r:embed="rId2">
            <a:alphaModFix amt="20000"/>
          </a:blip>
          <a:srcRect t="11252" r="9387" b="52411"/>
          <a:stretch/>
        </p:blipFill>
        <p:spPr>
          <a:xfrm>
            <a:off x="9793433" y="0"/>
            <a:ext cx="2398567" cy="1073426"/>
          </a:xfrm>
          <a:prstGeom prst="rect">
            <a:avLst/>
          </a:prstGeom>
          <a:noFill/>
          <a:ln>
            <a:noFill/>
          </a:ln>
        </p:spPr>
      </p:pic>
      <p:sp>
        <p:nvSpPr>
          <p:cNvPr id="27" name="Google Shape;27;p32"/>
          <p:cNvSpPr txBox="1"/>
          <p:nvPr/>
        </p:nvSpPr>
        <p:spPr>
          <a:xfrm>
            <a:off x="9982200" y="460505"/>
            <a:ext cx="1903412" cy="30904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Calibri"/>
                <a:ea typeface="Calibri"/>
                <a:cs typeface="Calibri"/>
                <a:sym typeface="Calibri"/>
              </a:rPr>
              <a:t>Imagionbiosystems.com</a:t>
            </a:r>
            <a:endParaRPr sz="1200" b="0" i="0" u="none" strike="noStrike" cap="none">
              <a:solidFill>
                <a:srgbClr val="FFFFFF"/>
              </a:solidFill>
              <a:latin typeface="Calibri"/>
              <a:ea typeface="Calibri"/>
              <a:cs typeface="Calibri"/>
              <a:sym typeface="Calibri"/>
            </a:endParaRPr>
          </a:p>
        </p:txBody>
      </p:sp>
      <p:sp>
        <p:nvSpPr>
          <p:cNvPr id="28" name="Google Shape;28;p32"/>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51"/>
        <p:cNvGrpSpPr/>
        <p:nvPr/>
      </p:nvGrpSpPr>
      <p:grpSpPr>
        <a:xfrm>
          <a:off x="0" y="0"/>
          <a:ext cx="0" cy="0"/>
          <a:chOff x="0" y="0"/>
          <a:chExt cx="0" cy="0"/>
        </a:xfrm>
      </p:grpSpPr>
      <p:sp>
        <p:nvSpPr>
          <p:cNvPr id="52" name="Google Shape;5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44"/>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44"/>
          <p:cNvSpPr txBox="1">
            <a:spLocks noGrp="1"/>
          </p:cNvSpPr>
          <p:nvPr>
            <p:ph type="body" idx="1"/>
          </p:nvPr>
        </p:nvSpPr>
        <p:spPr>
          <a:xfrm>
            <a:off x="3394075" y="3914453"/>
            <a:ext cx="5403850" cy="1471773"/>
          </a:xfrm>
          <a:prstGeom prst="rect">
            <a:avLst/>
          </a:prstGeom>
          <a:noFill/>
          <a:ln>
            <a:noFill/>
          </a:ln>
        </p:spPr>
        <p:txBody>
          <a:bodyPr spcFirstLastPara="1" wrap="square" lIns="91425" tIns="45700" rIns="91425" bIns="45700" anchor="t" anchorCtr="0">
            <a:normAutofit/>
          </a:bodyPr>
          <a:lstStyle>
            <a:lvl1pPr marL="457200" lvl="0" indent="-228600" algn="ctr">
              <a:lnSpc>
                <a:spcPct val="126250"/>
              </a:lnSpc>
              <a:spcBef>
                <a:spcPts val="1000"/>
              </a:spcBef>
              <a:spcAft>
                <a:spcPts val="0"/>
              </a:spcAft>
              <a:buClr>
                <a:srgbClr val="00B2E3"/>
              </a:buClr>
              <a:buSzPts val="1600"/>
              <a:buFont typeface="Arial"/>
              <a:buNone/>
              <a:defRPr sz="1600">
                <a:solidFill>
                  <a:srgbClr val="54565A"/>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6"/>
        <p:cNvGrpSpPr/>
        <p:nvPr/>
      </p:nvGrpSpPr>
      <p:grpSpPr>
        <a:xfrm>
          <a:off x="0" y="0"/>
          <a:ext cx="0" cy="0"/>
          <a:chOff x="0" y="0"/>
          <a:chExt cx="0" cy="0"/>
        </a:xfrm>
      </p:grpSpPr>
      <p:sp>
        <p:nvSpPr>
          <p:cNvPr id="117" name="Google Shape;117;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45"/>
          <p:cNvSpPr>
            <a:spLocks noGrp="1"/>
          </p:cNvSpPr>
          <p:nvPr>
            <p:ph type="pic" idx="2"/>
          </p:nvPr>
        </p:nvSpPr>
        <p:spPr>
          <a:xfrm>
            <a:off x="5183188" y="987425"/>
            <a:ext cx="6172200" cy="4873625"/>
          </a:xfrm>
          <a:prstGeom prst="rect">
            <a:avLst/>
          </a:prstGeom>
          <a:noFill/>
          <a:ln>
            <a:noFill/>
          </a:ln>
        </p:spPr>
      </p:sp>
      <p:sp>
        <p:nvSpPr>
          <p:cNvPr id="119" name="Google Shape;119;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0" name="Google Shape;12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1" name="Google Shape;121;p45"/>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3"/>
        <p:cNvGrpSpPr/>
        <p:nvPr/>
      </p:nvGrpSpPr>
      <p:grpSpPr>
        <a:xfrm>
          <a:off x="0" y="0"/>
          <a:ext cx="0" cy="0"/>
          <a:chOff x="0" y="0"/>
          <a:chExt cx="0" cy="0"/>
        </a:xfrm>
      </p:grpSpPr>
      <p:sp>
        <p:nvSpPr>
          <p:cNvPr id="124" name="Google Shape;124;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7" name="Google Shape;127;p46"/>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9"/>
        <p:cNvGrpSpPr/>
        <p:nvPr/>
      </p:nvGrpSpPr>
      <p:grpSpPr>
        <a:xfrm>
          <a:off x="0" y="0"/>
          <a:ext cx="0" cy="0"/>
          <a:chOff x="0" y="0"/>
          <a:chExt cx="0" cy="0"/>
        </a:xfrm>
      </p:grpSpPr>
      <p:sp>
        <p:nvSpPr>
          <p:cNvPr id="130" name="Google Shape;130;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3" name="Google Shape;133;p47"/>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er with bullets and image">
  <p:cSld name="Header with bullets and image">
    <p:spTree>
      <p:nvGrpSpPr>
        <p:cNvPr id="1" name="Shape 35"/>
        <p:cNvGrpSpPr/>
        <p:nvPr/>
      </p:nvGrpSpPr>
      <p:grpSpPr>
        <a:xfrm>
          <a:off x="0" y="0"/>
          <a:ext cx="0" cy="0"/>
          <a:chOff x="0" y="0"/>
          <a:chExt cx="0" cy="0"/>
        </a:xfrm>
      </p:grpSpPr>
      <p:sp>
        <p:nvSpPr>
          <p:cNvPr id="36" name="Google Shape;36;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34"/>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p34"/>
          <p:cNvSpPr/>
          <p:nvPr/>
        </p:nvSpPr>
        <p:spPr>
          <a:xfrm>
            <a:off x="0" y="0"/>
            <a:ext cx="12192000" cy="1073426"/>
          </a:xfrm>
          <a:prstGeom prst="rect">
            <a:avLst/>
          </a:prstGeom>
          <a:solidFill>
            <a:srgbClr val="00B2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 name="Google Shape;40;p34"/>
          <p:cNvSpPr txBox="1">
            <a:spLocks noGrp="1"/>
          </p:cNvSpPr>
          <p:nvPr>
            <p:ph type="title"/>
          </p:nvPr>
        </p:nvSpPr>
        <p:spPr>
          <a:xfrm>
            <a:off x="838199" y="201820"/>
            <a:ext cx="9281161" cy="80203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4500"/>
              <a:buFont typeface="Calibri"/>
              <a:buNone/>
              <a:defRPr sz="4500" b="0" i="0">
                <a:solidFill>
                  <a:srgbClr val="FFFFF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1" name="Google Shape;41;p34"/>
          <p:cNvPicPr preferRelativeResize="0"/>
          <p:nvPr/>
        </p:nvPicPr>
        <p:blipFill rotWithShape="1">
          <a:blip r:embed="rId2">
            <a:alphaModFix amt="20000"/>
          </a:blip>
          <a:srcRect t="11252" r="9387" b="52411"/>
          <a:stretch/>
        </p:blipFill>
        <p:spPr>
          <a:xfrm>
            <a:off x="9793433" y="0"/>
            <a:ext cx="2398567" cy="1073426"/>
          </a:xfrm>
          <a:prstGeom prst="rect">
            <a:avLst/>
          </a:prstGeom>
          <a:noFill/>
          <a:ln>
            <a:noFill/>
          </a:ln>
        </p:spPr>
      </p:pic>
      <p:sp>
        <p:nvSpPr>
          <p:cNvPr id="42" name="Google Shape;42;p34"/>
          <p:cNvSpPr>
            <a:spLocks noGrp="1"/>
          </p:cNvSpPr>
          <p:nvPr>
            <p:ph type="pic" idx="2"/>
          </p:nvPr>
        </p:nvSpPr>
        <p:spPr>
          <a:xfrm>
            <a:off x="6788150" y="1073426"/>
            <a:ext cx="5403850" cy="5784574"/>
          </a:xfrm>
          <a:prstGeom prst="rect">
            <a:avLst/>
          </a:prstGeom>
          <a:noFill/>
          <a:ln>
            <a:noFill/>
          </a:ln>
        </p:spPr>
      </p:sp>
      <p:sp>
        <p:nvSpPr>
          <p:cNvPr id="43" name="Google Shape;43;p34"/>
          <p:cNvSpPr txBox="1">
            <a:spLocks noGrp="1"/>
          </p:cNvSpPr>
          <p:nvPr>
            <p:ph type="body" idx="1"/>
          </p:nvPr>
        </p:nvSpPr>
        <p:spPr>
          <a:xfrm>
            <a:off x="838199" y="1371600"/>
            <a:ext cx="5257801" cy="457199"/>
          </a:xfrm>
          <a:prstGeom prst="rect">
            <a:avLst/>
          </a:prstGeom>
          <a:noFill/>
          <a:ln>
            <a:noFill/>
          </a:ln>
        </p:spPr>
        <p:txBody>
          <a:bodyPr spcFirstLastPara="1" wrap="square" lIns="91425" tIns="45700" rIns="91425" bIns="45700" anchor="t" anchorCtr="0">
            <a:normAutofit/>
          </a:bodyPr>
          <a:lstStyle>
            <a:lvl1pPr marL="457200" lvl="0" indent="-228600" algn="l">
              <a:lnSpc>
                <a:spcPct val="128333"/>
              </a:lnSpc>
              <a:spcBef>
                <a:spcPts val="1000"/>
              </a:spcBef>
              <a:spcAft>
                <a:spcPts val="0"/>
              </a:spcAft>
              <a:buClr>
                <a:srgbClr val="00B2E3"/>
              </a:buClr>
              <a:buSzPts val="2400"/>
              <a:buNone/>
              <a:defRPr sz="2400" b="1">
                <a:solidFill>
                  <a:srgbClr val="00B2E3"/>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4" name="Google Shape;44;p34"/>
          <p:cNvSpPr txBox="1">
            <a:spLocks noGrp="1"/>
          </p:cNvSpPr>
          <p:nvPr>
            <p:ph type="body" idx="3"/>
          </p:nvPr>
        </p:nvSpPr>
        <p:spPr>
          <a:xfrm>
            <a:off x="838198" y="2067339"/>
            <a:ext cx="5701749" cy="3647660"/>
          </a:xfrm>
          <a:prstGeom prst="rect">
            <a:avLst/>
          </a:prstGeom>
          <a:noFill/>
          <a:ln>
            <a:noFill/>
          </a:ln>
        </p:spPr>
        <p:txBody>
          <a:bodyPr spcFirstLastPara="1" wrap="square" lIns="91425" tIns="45700" rIns="91425" bIns="45700" anchor="t" anchorCtr="0">
            <a:normAutofit/>
          </a:bodyPr>
          <a:lstStyle>
            <a:lvl1pPr marL="457200" lvl="0" indent="-330200" algn="l">
              <a:lnSpc>
                <a:spcPct val="150000"/>
              </a:lnSpc>
              <a:spcBef>
                <a:spcPts val="1000"/>
              </a:spcBef>
              <a:spcAft>
                <a:spcPts val="0"/>
              </a:spcAft>
              <a:buClr>
                <a:srgbClr val="00B2E3"/>
              </a:buClr>
              <a:buSzPts val="1600"/>
              <a:buFont typeface="Arial"/>
              <a:buChar char="•"/>
              <a:defRPr sz="1400">
                <a:solidFill>
                  <a:srgbClr val="54565A"/>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5" name="Google Shape;45;p34"/>
          <p:cNvSpPr txBox="1"/>
          <p:nvPr/>
        </p:nvSpPr>
        <p:spPr>
          <a:xfrm>
            <a:off x="9982200" y="460505"/>
            <a:ext cx="1903412" cy="3090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0" i="0" u="none" strike="noStrike" cap="none">
                <a:solidFill>
                  <a:srgbClr val="FFFFFF"/>
                </a:solidFill>
                <a:latin typeface="Calibri"/>
                <a:ea typeface="Calibri"/>
                <a:cs typeface="Calibri"/>
                <a:sym typeface="Calibri"/>
              </a:rPr>
              <a:t>Imagionbiosystems.com</a:t>
            </a:r>
            <a:endParaRPr sz="12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13404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0"/>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60" r:id="rId4"/>
    <p:sldLayoutId id="2147483661" r:id="rId5"/>
    <p:sldLayoutId id="2147483662" r:id="rId6"/>
    <p:sldLayoutId id="2147483663"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5.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0.png"/><Relationship Id="rId5" Type="http://schemas.openxmlformats.org/officeDocument/2006/relationships/image" Target="../media/image5.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4"/>
          <p:cNvSpPr txBox="1">
            <a:spLocks noGrp="1"/>
          </p:cNvSpPr>
          <p:nvPr>
            <p:ph type="ctrTitle"/>
          </p:nvPr>
        </p:nvSpPr>
        <p:spPr>
          <a:xfrm>
            <a:off x="563213" y="2451966"/>
            <a:ext cx="5532786" cy="135472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2F2F2"/>
              </a:buClr>
              <a:buSzPct val="100000"/>
              <a:buFont typeface="Calibri"/>
              <a:buNone/>
            </a:pPr>
            <a:r>
              <a:rPr lang="en-US">
                <a:latin typeface="Avenir"/>
                <a:ea typeface="Avenir"/>
                <a:cs typeface="Avenir"/>
                <a:sym typeface="Avenir"/>
              </a:rPr>
              <a:t>AGM Investor  Presentation</a:t>
            </a:r>
            <a:endParaRPr>
              <a:latin typeface="Avenir"/>
              <a:ea typeface="Avenir"/>
              <a:cs typeface="Avenir"/>
              <a:sym typeface="Avenir"/>
            </a:endParaRPr>
          </a:p>
        </p:txBody>
      </p:sp>
      <p:sp>
        <p:nvSpPr>
          <p:cNvPr id="140" name="Google Shape;140;p14"/>
          <p:cNvSpPr txBox="1">
            <a:spLocks noGrp="1"/>
          </p:cNvSpPr>
          <p:nvPr>
            <p:ph type="subTitle" idx="1"/>
          </p:nvPr>
        </p:nvSpPr>
        <p:spPr>
          <a:xfrm>
            <a:off x="563213" y="4158630"/>
            <a:ext cx="5277147" cy="147525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2F2F2"/>
              </a:buClr>
              <a:buSzPts val="2400"/>
              <a:buNone/>
            </a:pPr>
            <a:r>
              <a:rPr lang="en-US" b="0">
                <a:latin typeface="Avenir"/>
                <a:ea typeface="Avenir"/>
                <a:cs typeface="Avenir"/>
                <a:sym typeface="Avenir"/>
              </a:rPr>
              <a:t>31 May 2024</a:t>
            </a:r>
          </a:p>
          <a:p>
            <a:pPr marL="0" lvl="0" indent="0" algn="l" rtl="0">
              <a:lnSpc>
                <a:spcPct val="90000"/>
              </a:lnSpc>
              <a:spcBef>
                <a:spcPts val="0"/>
              </a:spcBef>
              <a:spcAft>
                <a:spcPts val="0"/>
              </a:spcAft>
              <a:buClr>
                <a:srgbClr val="F2F2F2"/>
              </a:buClr>
              <a:buSzPts val="2400"/>
              <a:buNone/>
            </a:pPr>
            <a:r>
              <a:rPr lang="en-US" b="0"/>
              <a:t>Level 25, 525 Collins Street, Melbourne and virtually via the Lumi platform</a:t>
            </a:r>
            <a:endParaRPr b="0">
              <a:latin typeface="Avenir"/>
              <a:ea typeface="Avenir"/>
              <a:cs typeface="Avenir"/>
              <a:sym typeface="Avenir"/>
            </a:endParaRPr>
          </a:p>
        </p:txBody>
      </p:sp>
      <p:sp>
        <p:nvSpPr>
          <p:cNvPr id="141" name="Google Shape;141;p14"/>
          <p:cNvSpPr txBox="1"/>
          <p:nvPr/>
        </p:nvSpPr>
        <p:spPr>
          <a:xfrm>
            <a:off x="1594992" y="5537471"/>
            <a:ext cx="3455863" cy="1068216"/>
          </a:xfrm>
          <a:prstGeom prst="rect">
            <a:avLst/>
          </a:prstGeom>
          <a:noFill/>
          <a:ln>
            <a:noFill/>
          </a:ln>
        </p:spPr>
        <p:txBody>
          <a:bodyPr spcFirstLastPara="1" wrap="square" lIns="91425" tIns="45700" rIns="91425" bIns="45700" anchor="b" anchorCtr="0">
            <a:normAutofit fontScale="90000" lnSpcReduction="20000"/>
          </a:bodyPr>
          <a:lstStyle/>
          <a:p>
            <a:pPr marL="0" marR="0" lvl="0" indent="0" algn="ctr" rtl="0">
              <a:lnSpc>
                <a:spcPct val="210000"/>
              </a:lnSpc>
              <a:spcBef>
                <a:spcPts val="0"/>
              </a:spcBef>
              <a:spcAft>
                <a:spcPts val="0"/>
              </a:spcAft>
              <a:buClr>
                <a:srgbClr val="F2F2F2"/>
              </a:buClr>
              <a:buSzPct val="100000"/>
              <a:buFont typeface="Calibri"/>
              <a:buNone/>
            </a:pPr>
            <a:r>
              <a:rPr lang="en-US" sz="2000" b="0" i="0" u="none" strike="noStrike" cap="none">
                <a:solidFill>
                  <a:schemeClr val="lt1"/>
                </a:solidFill>
                <a:latin typeface="Avenir"/>
                <a:ea typeface="Avenir"/>
                <a:cs typeface="Avenir"/>
                <a:sym typeface="Avenir"/>
              </a:rPr>
              <a:t>Imagion Biosystems Limited</a:t>
            </a:r>
            <a:endParaRPr/>
          </a:p>
          <a:p>
            <a:pPr marL="0" marR="0" lvl="0" indent="0" algn="ctr" rtl="0">
              <a:lnSpc>
                <a:spcPct val="90000"/>
              </a:lnSpc>
              <a:spcBef>
                <a:spcPts val="0"/>
              </a:spcBef>
              <a:spcAft>
                <a:spcPts val="0"/>
              </a:spcAft>
              <a:buClr>
                <a:srgbClr val="F2F2F2"/>
              </a:buClr>
              <a:buSzPct val="100000"/>
              <a:buFont typeface="Calibri"/>
              <a:buNone/>
            </a:pPr>
            <a:r>
              <a:rPr lang="en-US" sz="1400" b="0" i="0" u="none" strike="noStrike" cap="none">
                <a:solidFill>
                  <a:schemeClr val="lt1"/>
                </a:solidFill>
                <a:latin typeface="Avenir"/>
                <a:ea typeface="Avenir"/>
                <a:cs typeface="Avenir"/>
                <a:sym typeface="Avenir"/>
              </a:rPr>
              <a:t>ImagionBiosystems.com</a:t>
            </a:r>
            <a:endParaRPr/>
          </a:p>
          <a:p>
            <a:pPr marL="0" marR="0" lvl="0" indent="0" algn="ctr" rtl="0">
              <a:lnSpc>
                <a:spcPct val="90000"/>
              </a:lnSpc>
              <a:spcBef>
                <a:spcPts val="0"/>
              </a:spcBef>
              <a:spcAft>
                <a:spcPts val="0"/>
              </a:spcAft>
              <a:buClr>
                <a:srgbClr val="F2F2F2"/>
              </a:buClr>
              <a:buSzPct val="100000"/>
              <a:buFont typeface="Calibri"/>
              <a:buNone/>
            </a:pPr>
            <a:endParaRPr sz="1400" b="0" i="0" u="none" strike="noStrike" cap="none">
              <a:solidFill>
                <a:schemeClr val="lt1"/>
              </a:solidFill>
              <a:latin typeface="Avenir"/>
              <a:ea typeface="Avenir"/>
              <a:cs typeface="Avenir"/>
              <a:sym typeface="Avenir"/>
            </a:endParaRPr>
          </a:p>
          <a:p>
            <a:pPr marL="0" marR="0" lvl="0" indent="0" algn="ctr" rtl="0">
              <a:lnSpc>
                <a:spcPct val="90000"/>
              </a:lnSpc>
              <a:spcBef>
                <a:spcPts val="0"/>
              </a:spcBef>
              <a:spcAft>
                <a:spcPts val="0"/>
              </a:spcAft>
              <a:buClr>
                <a:srgbClr val="F2F2F2"/>
              </a:buClr>
              <a:buSzPct val="100000"/>
              <a:buFont typeface="Calibri"/>
              <a:buNone/>
            </a:pPr>
            <a:r>
              <a:rPr lang="en-US" sz="1400" b="0" i="0" u="none" strike="noStrike" cap="none">
                <a:solidFill>
                  <a:schemeClr val="lt1"/>
                </a:solidFill>
                <a:latin typeface="Avenir"/>
                <a:ea typeface="Avenir"/>
                <a:cs typeface="Avenir"/>
                <a:sym typeface="Avenir"/>
              </a:rPr>
              <a:t>ASX:IBX</a:t>
            </a:r>
            <a:endParaRPr/>
          </a:p>
        </p:txBody>
      </p:sp>
      <p:pic>
        <p:nvPicPr>
          <p:cNvPr id="142" name="Google Shape;142;p14" descr="A doctor talking to a patient&#10;&#10;Description automatically generated with medium confidence"/>
          <p:cNvPicPr preferRelativeResize="0"/>
          <p:nvPr/>
        </p:nvPicPr>
        <p:blipFill rotWithShape="1">
          <a:blip r:embed="rId3">
            <a:alphaModFix/>
          </a:blip>
          <a:srcRect l="10121" t="4763" r="33546"/>
          <a:stretch/>
        </p:blipFill>
        <p:spPr>
          <a:xfrm>
            <a:off x="6104965" y="0"/>
            <a:ext cx="6087035" cy="6858000"/>
          </a:xfrm>
          <a:prstGeom prst="rect">
            <a:avLst/>
          </a:prstGeom>
          <a:noFill/>
          <a:ln>
            <a:noFill/>
          </a:ln>
        </p:spPr>
      </p:pic>
      <p:sp>
        <p:nvSpPr>
          <p:cNvPr id="143" name="Google Shape;143;p14"/>
          <p:cNvSpPr txBox="1"/>
          <p:nvPr/>
        </p:nvSpPr>
        <p:spPr>
          <a:xfrm>
            <a:off x="6339209" y="246037"/>
            <a:ext cx="5618546" cy="49442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2F2F2"/>
              </a:buClr>
              <a:buSzPts val="1600"/>
              <a:buFont typeface="Arial"/>
              <a:buNone/>
            </a:pPr>
            <a:r>
              <a:rPr lang="en-US" sz="2400" b="0" i="1" u="none" strike="noStrike" cap="none">
                <a:solidFill>
                  <a:schemeClr val="lt1"/>
                </a:solidFill>
                <a:latin typeface="Avenir"/>
                <a:ea typeface="Avenir"/>
                <a:cs typeface="Avenir"/>
                <a:sym typeface="Avenir"/>
              </a:rPr>
              <a:t>Changing the way we look at cancer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5"/>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pic>
        <p:nvPicPr>
          <p:cNvPr id="319" name="Google Shape;319;p55" descr="Icon&#10;&#10;Description automatically generated"/>
          <p:cNvPicPr preferRelativeResize="0"/>
          <p:nvPr/>
        </p:nvPicPr>
        <p:blipFill rotWithShape="1">
          <a:blip r:embed="rId3">
            <a:alphaModFix amt="13000"/>
          </a:blip>
          <a:srcRect/>
          <a:stretch/>
        </p:blipFill>
        <p:spPr>
          <a:xfrm>
            <a:off x="2807493" y="190762"/>
            <a:ext cx="6577013" cy="6577013"/>
          </a:xfrm>
          <a:prstGeom prst="rect">
            <a:avLst/>
          </a:prstGeom>
          <a:noFill/>
          <a:ln>
            <a:noFill/>
          </a:ln>
        </p:spPr>
      </p:pic>
      <p:sp>
        <p:nvSpPr>
          <p:cNvPr id="320" name="Google Shape;320;p55"/>
          <p:cNvSpPr txBox="1"/>
          <p:nvPr/>
        </p:nvSpPr>
        <p:spPr>
          <a:xfrm>
            <a:off x="838200" y="2612288"/>
            <a:ext cx="10515600" cy="1325563"/>
          </a:xfrm>
          <a:prstGeom prst="rect">
            <a:avLst/>
          </a:prstGeom>
          <a:noFill/>
          <a:ln>
            <a:noFill/>
          </a:ln>
        </p:spPr>
        <p:txBody>
          <a:bodyPr spcFirstLastPara="1" wrap="square" lIns="91425" tIns="45700" rIns="91425" bIns="45700" anchor="ctr" anchorCtr="0">
            <a:noAutofit/>
          </a:bodyPr>
          <a:lstStyle/>
          <a:p>
            <a:pPr algn="ctr"/>
            <a:r>
              <a:rPr lang="en-US" sz="4400">
                <a:solidFill>
                  <a:srgbClr val="595959"/>
                </a:solidFill>
                <a:latin typeface="Avenir"/>
              </a:rPr>
              <a:t>CHAIRMAN'S ADDRESS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 name="Rectangle 1">
            <a:extLst>
              <a:ext uri="{FF2B5EF4-FFF2-40B4-BE49-F238E27FC236}">
                <a16:creationId xmlns:a16="http://schemas.microsoft.com/office/drawing/2014/main" id="{28DCB025-92B5-2D94-CCBC-5F2B3FC5C539}"/>
              </a:ext>
            </a:extLst>
          </p:cNvPr>
          <p:cNvSpPr/>
          <p:nvPr/>
        </p:nvSpPr>
        <p:spPr>
          <a:xfrm>
            <a:off x="7176440" y="1069492"/>
            <a:ext cx="5015560" cy="57885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55;p50">
            <a:extLst>
              <a:ext uri="{FF2B5EF4-FFF2-40B4-BE49-F238E27FC236}">
                <a16:creationId xmlns:a16="http://schemas.microsoft.com/office/drawing/2014/main" id="{25F79293-9AA6-ADBC-96F2-3BB0F79FC6C4}"/>
              </a:ext>
            </a:extLst>
          </p:cNvPr>
          <p:cNvPicPr preferRelativeResize="0"/>
          <p:nvPr/>
        </p:nvPicPr>
        <p:blipFill rotWithShape="1">
          <a:blip r:embed="rId3">
            <a:alphaModFix/>
          </a:blip>
          <a:srcRect l="1502" t="9420" r="2676" b="7030"/>
          <a:stretch/>
        </p:blipFill>
        <p:spPr>
          <a:xfrm>
            <a:off x="7176441" y="3815798"/>
            <a:ext cx="3543256" cy="3014187"/>
          </a:xfrm>
          <a:prstGeom prst="rect">
            <a:avLst/>
          </a:prstGeom>
          <a:noFill/>
          <a:ln>
            <a:noFill/>
          </a:ln>
        </p:spPr>
      </p:pic>
      <p:pic>
        <p:nvPicPr>
          <p:cNvPr id="5" name="Google Shape;260;p50">
            <a:extLst>
              <a:ext uri="{FF2B5EF4-FFF2-40B4-BE49-F238E27FC236}">
                <a16:creationId xmlns:a16="http://schemas.microsoft.com/office/drawing/2014/main" id="{6E732578-0298-3E16-A39E-FA690CCEEE39}"/>
              </a:ext>
            </a:extLst>
          </p:cNvPr>
          <p:cNvPicPr preferRelativeResize="0"/>
          <p:nvPr/>
        </p:nvPicPr>
        <p:blipFill rotWithShape="1">
          <a:blip r:embed="rId4">
            <a:alphaModFix/>
          </a:blip>
          <a:srcRect l="416" t="10118" b="9135"/>
          <a:stretch/>
        </p:blipFill>
        <p:spPr>
          <a:xfrm>
            <a:off x="8636364" y="1097002"/>
            <a:ext cx="3543256" cy="2869553"/>
          </a:xfrm>
          <a:prstGeom prst="rect">
            <a:avLst/>
          </a:prstGeom>
          <a:noFill/>
          <a:ln>
            <a:noFill/>
          </a:ln>
        </p:spPr>
      </p:pic>
      <p:sp>
        <p:nvSpPr>
          <p:cNvPr id="256" name="Google Shape;256;p50"/>
          <p:cNvSpPr txBox="1">
            <a:spLocks noGrp="1"/>
          </p:cNvSpPr>
          <p:nvPr>
            <p:ph type="body" idx="3"/>
          </p:nvPr>
        </p:nvSpPr>
        <p:spPr>
          <a:xfrm>
            <a:off x="406523" y="1758958"/>
            <a:ext cx="6543600" cy="4419300"/>
          </a:xfrm>
          <a:prstGeom prst="rect">
            <a:avLst/>
          </a:prstGeom>
          <a:noFill/>
          <a:ln>
            <a:noFill/>
          </a:ln>
        </p:spPr>
        <p:txBody>
          <a:bodyPr spcFirstLastPara="1" wrap="square" lIns="91425" tIns="45700" rIns="91425" bIns="45700" anchor="t" anchorCtr="0">
            <a:noAutofit/>
          </a:bodyPr>
          <a:lstStyle/>
          <a:p>
            <a:pPr marL="127000" lvl="0" indent="0" algn="l" rtl="0">
              <a:lnSpc>
                <a:spcPct val="100000"/>
              </a:lnSpc>
              <a:spcBef>
                <a:spcPts val="1000"/>
              </a:spcBef>
              <a:spcAft>
                <a:spcPts val="600"/>
              </a:spcAft>
              <a:buSzPts val="2560"/>
              <a:buNone/>
            </a:pPr>
            <a:r>
              <a:rPr lang="en-US" sz="1600">
                <a:latin typeface="Calibri" panose="020F0502020204030204" pitchFamily="34" charset="0"/>
                <a:ea typeface="Avenir"/>
                <a:cs typeface="Calibri" panose="020F0502020204030204" pitchFamily="34" charset="0"/>
                <a:sym typeface="Avenir"/>
              </a:rPr>
              <a:t>A </a:t>
            </a:r>
            <a:r>
              <a:rPr lang="en-US" sz="1600" b="1" i="0">
                <a:solidFill>
                  <a:srgbClr val="54565A"/>
                </a:solidFill>
                <a:latin typeface="Calibri" panose="020F0502020204030204" pitchFamily="34" charset="0"/>
                <a:ea typeface="Avenir"/>
                <a:cs typeface="Calibri" panose="020F0502020204030204" pitchFamily="34" charset="0"/>
                <a:sym typeface="Avenir"/>
              </a:rPr>
              <a:t>Phase I study has been completed </a:t>
            </a:r>
            <a:r>
              <a:rPr lang="en-US" sz="1600" b="0" i="0">
                <a:solidFill>
                  <a:srgbClr val="54565A"/>
                </a:solidFill>
                <a:latin typeface="Calibri" panose="020F0502020204030204" pitchFamily="34" charset="0"/>
                <a:ea typeface="Avenir"/>
                <a:cs typeface="Calibri" panose="020F0502020204030204" pitchFamily="34" charset="0"/>
                <a:sym typeface="Avenir"/>
              </a:rPr>
              <a:t>and the data indicate our molecularly targeted nanoparticles could be effective in detecting nodal disease in HER2 breast cancer patients when used in conjunction with conventional MRI scanners</a:t>
            </a:r>
            <a:endParaRPr>
              <a:latin typeface="Calibri" panose="020F0502020204030204" pitchFamily="34" charset="0"/>
              <a:cs typeface="Calibri" panose="020F0502020204030204" pitchFamily="34" charset="0"/>
            </a:endParaRPr>
          </a:p>
          <a:p>
            <a:pPr marL="115888" indent="0">
              <a:lnSpc>
                <a:spcPct val="100000"/>
              </a:lnSpc>
              <a:spcAft>
                <a:spcPts val="600"/>
              </a:spcAft>
              <a:buSzPts val="2560"/>
              <a:buNone/>
            </a:pPr>
            <a:r>
              <a:rPr lang="en-US" sz="1600" b="0" i="0">
                <a:solidFill>
                  <a:srgbClr val="54565A"/>
                </a:solidFill>
                <a:latin typeface="Calibri" panose="020F0502020204030204" pitchFamily="34" charset="0"/>
                <a:ea typeface="Avenir"/>
                <a:cs typeface="Calibri" panose="020F0502020204030204" pitchFamily="34" charset="0"/>
                <a:sym typeface="Avenir"/>
              </a:rPr>
              <a:t>MagSense® </a:t>
            </a:r>
            <a:r>
              <a:rPr lang="en-US" sz="1600">
                <a:latin typeface="Calibri" panose="020F0502020204030204" pitchFamily="34" charset="0"/>
                <a:ea typeface="Avenir"/>
                <a:cs typeface="Calibri" panose="020F0502020204030204" pitchFamily="34" charset="0"/>
                <a:sym typeface="Avenir"/>
              </a:rPr>
              <a:t>imaging agents </a:t>
            </a:r>
            <a:r>
              <a:rPr lang="en-US" sz="1600" b="1">
                <a:latin typeface="Calibri" panose="020F0502020204030204" pitchFamily="34" charset="0"/>
                <a:ea typeface="Avenir"/>
                <a:cs typeface="Calibri" panose="020F0502020204030204" pitchFamily="34" charset="0"/>
                <a:sym typeface="Avenir"/>
              </a:rPr>
              <a:t>w</a:t>
            </a:r>
            <a:r>
              <a:rPr lang="en-US" sz="1600" b="1" i="0">
                <a:solidFill>
                  <a:srgbClr val="54565A"/>
                </a:solidFill>
                <a:latin typeface="Calibri" panose="020F0502020204030204" pitchFamily="34" charset="0"/>
                <a:ea typeface="Avenir"/>
                <a:cs typeface="Calibri" panose="020F0502020204030204" pitchFamily="34" charset="0"/>
                <a:sym typeface="Avenir"/>
              </a:rPr>
              <a:t>ork within current standard of care diagnosis and staging protocols with MRI systems </a:t>
            </a:r>
            <a:r>
              <a:rPr lang="en-US" sz="1600" b="0" i="0">
                <a:solidFill>
                  <a:srgbClr val="54565A"/>
                </a:solidFill>
                <a:latin typeface="Calibri" panose="020F0502020204030204" pitchFamily="34" charset="0"/>
                <a:ea typeface="Avenir"/>
                <a:cs typeface="Calibri" panose="020F0502020204030204" pitchFamily="34" charset="0"/>
                <a:sym typeface="Avenir"/>
              </a:rPr>
              <a:t>widely available in hospitals around the globe</a:t>
            </a:r>
            <a:endParaRPr>
              <a:latin typeface="Calibri" panose="020F0502020204030204" pitchFamily="34" charset="0"/>
              <a:cs typeface="Calibri" panose="020F0502020204030204" pitchFamily="34" charset="0"/>
            </a:endParaRPr>
          </a:p>
          <a:p>
            <a:pPr marL="115888" lvl="0" indent="0" algn="l" rtl="0">
              <a:lnSpc>
                <a:spcPct val="100000"/>
              </a:lnSpc>
              <a:spcBef>
                <a:spcPts val="1000"/>
              </a:spcBef>
              <a:spcAft>
                <a:spcPts val="600"/>
              </a:spcAft>
              <a:buSzPts val="2560"/>
              <a:buNone/>
            </a:pPr>
            <a:r>
              <a:rPr lang="en-US" sz="1600" b="0" i="0">
                <a:solidFill>
                  <a:srgbClr val="54565A"/>
                </a:solidFill>
                <a:latin typeface="Calibri" panose="020F0502020204030204" pitchFamily="34" charset="0"/>
                <a:ea typeface="Avenir"/>
                <a:cs typeface="Calibri" panose="020F0502020204030204" pitchFamily="34" charset="0"/>
                <a:sym typeface="Avenir"/>
              </a:rPr>
              <a:t>The </a:t>
            </a:r>
            <a:r>
              <a:rPr lang="en-US" sz="1600">
                <a:latin typeface="Calibri" panose="020F0502020204030204" pitchFamily="34" charset="0"/>
                <a:ea typeface="Avenir"/>
                <a:cs typeface="Calibri" panose="020F0502020204030204" pitchFamily="34" charset="0"/>
                <a:sym typeface="Avenir"/>
              </a:rPr>
              <a:t>MagSense® HER2 imaging agent is </a:t>
            </a:r>
            <a:r>
              <a:rPr lang="en-US" sz="1600" b="1">
                <a:latin typeface="Calibri" panose="020F0502020204030204" pitchFamily="34" charset="0"/>
                <a:ea typeface="Avenir"/>
                <a:cs typeface="Calibri" panose="020F0502020204030204" pitchFamily="34" charset="0"/>
                <a:sym typeface="Avenir"/>
              </a:rPr>
              <a:t>ready to advance to Phase 2 </a:t>
            </a:r>
            <a:r>
              <a:rPr lang="en-US" sz="1600">
                <a:latin typeface="Calibri" panose="020F0502020204030204" pitchFamily="34" charset="0"/>
                <a:ea typeface="Avenir"/>
                <a:cs typeface="Calibri" panose="020F0502020204030204" pitchFamily="34" charset="0"/>
                <a:sym typeface="Avenir"/>
              </a:rPr>
              <a:t>of clinical investigation pending Investigational New Drug (IND) approval from the FDA.  </a:t>
            </a:r>
          </a:p>
          <a:p>
            <a:pPr marL="115888" lvl="0" indent="0" algn="l" rtl="0">
              <a:lnSpc>
                <a:spcPct val="100000"/>
              </a:lnSpc>
              <a:spcBef>
                <a:spcPts val="1000"/>
              </a:spcBef>
              <a:spcAft>
                <a:spcPts val="600"/>
              </a:spcAft>
              <a:buSzPts val="2560"/>
              <a:buNone/>
            </a:pPr>
            <a:r>
              <a:rPr lang="en-US" sz="1600">
                <a:latin typeface="Calibri" panose="020F0502020204030204" pitchFamily="34" charset="0"/>
                <a:ea typeface="Avenir"/>
                <a:cs typeface="Calibri" panose="020F0502020204030204" pitchFamily="34" charset="0"/>
                <a:sym typeface="Avenir"/>
              </a:rPr>
              <a:t>Two additional MagSense® targeted imaging agents, one for </a:t>
            </a:r>
            <a:r>
              <a:rPr lang="en-US" sz="1600" b="1">
                <a:latin typeface="Calibri" panose="020F0502020204030204" pitchFamily="34" charset="0"/>
                <a:ea typeface="Avenir"/>
                <a:cs typeface="Calibri" panose="020F0502020204030204" pitchFamily="34" charset="0"/>
                <a:sym typeface="Avenir"/>
              </a:rPr>
              <a:t>prostate cancer and one for ovarian cancer</a:t>
            </a:r>
            <a:r>
              <a:rPr lang="en-US" sz="1600">
                <a:latin typeface="Calibri" panose="020F0502020204030204" pitchFamily="34" charset="0"/>
                <a:ea typeface="Avenir"/>
                <a:cs typeface="Calibri" panose="020F0502020204030204" pitchFamily="34" charset="0"/>
                <a:sym typeface="Avenir"/>
              </a:rPr>
              <a:t>, are ready for IND enabling studies.</a:t>
            </a:r>
            <a:endParaRPr lang="en-US" sz="1600" b="0" i="0">
              <a:solidFill>
                <a:srgbClr val="54565A"/>
              </a:solidFill>
              <a:latin typeface="Calibri" panose="020F0502020204030204" pitchFamily="34" charset="0"/>
              <a:ea typeface="Avenir"/>
              <a:cs typeface="Calibri" panose="020F0502020204030204" pitchFamily="34" charset="0"/>
              <a:sym typeface="Avenir"/>
            </a:endParaRPr>
          </a:p>
        </p:txBody>
      </p:sp>
      <p:sp>
        <p:nvSpPr>
          <p:cNvPr id="257" name="Google Shape;257;p50"/>
          <p:cNvSpPr txBox="1">
            <a:spLocks noGrp="1"/>
          </p:cNvSpPr>
          <p:nvPr>
            <p:ph type="title"/>
          </p:nvPr>
        </p:nvSpPr>
        <p:spPr>
          <a:xfrm>
            <a:off x="391858" y="221674"/>
            <a:ext cx="9281161" cy="80203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500"/>
              <a:buFont typeface="Calibri"/>
              <a:buNone/>
            </a:pPr>
            <a:r>
              <a:rPr lang="en-US">
                <a:latin typeface="Avenir"/>
                <a:ea typeface="Avenir"/>
                <a:cs typeface="Avenir"/>
                <a:sym typeface="Avenir"/>
              </a:rPr>
              <a:t>MagSense</a:t>
            </a:r>
            <a:r>
              <a:rPr lang="en-US" baseline="30000">
                <a:latin typeface="Avenir"/>
                <a:ea typeface="Avenir"/>
                <a:cs typeface="Avenir"/>
                <a:sym typeface="Avenir"/>
              </a:rPr>
              <a:t>®</a:t>
            </a:r>
            <a:r>
              <a:rPr lang="en-US">
                <a:latin typeface="Avenir"/>
                <a:ea typeface="Avenir"/>
                <a:cs typeface="Avenir"/>
                <a:sym typeface="Avenir"/>
              </a:rPr>
              <a:t> Imaging with MRI</a:t>
            </a:r>
            <a:endParaRPr>
              <a:latin typeface="Avenir"/>
              <a:ea typeface="Avenir"/>
              <a:cs typeface="Avenir"/>
              <a:sym typeface="Avenir"/>
            </a:endParaRPr>
          </a:p>
        </p:txBody>
      </p:sp>
      <p:sp>
        <p:nvSpPr>
          <p:cNvPr id="258" name="Google Shape;258;p50"/>
          <p:cNvSpPr txBox="1">
            <a:spLocks noGrp="1"/>
          </p:cNvSpPr>
          <p:nvPr>
            <p:ph type="sldNum" idx="12"/>
          </p:nvPr>
        </p:nvSpPr>
        <p:spPr>
          <a:xfrm>
            <a:off x="9359346" y="647349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11</a:t>
            </a:fld>
            <a:endParaRPr>
              <a:solidFill>
                <a:schemeClr val="lt1"/>
              </a:solidFill>
            </a:endParaRPr>
          </a:p>
        </p:txBody>
      </p:sp>
      <p:sp>
        <p:nvSpPr>
          <p:cNvPr id="259" name="Google Shape;259;p50"/>
          <p:cNvSpPr txBox="1">
            <a:spLocks noGrp="1"/>
          </p:cNvSpPr>
          <p:nvPr>
            <p:ph type="body" idx="1"/>
          </p:nvPr>
        </p:nvSpPr>
        <p:spPr>
          <a:xfrm>
            <a:off x="510201" y="1069492"/>
            <a:ext cx="5934077" cy="802032"/>
          </a:xfrm>
          <a:prstGeom prst="rect">
            <a:avLst/>
          </a:prstGeom>
          <a:noFill/>
          <a:ln>
            <a:noFill/>
          </a:ln>
        </p:spPr>
        <p:txBody>
          <a:bodyPr spcFirstLastPara="1" wrap="square" lIns="91425" tIns="45700" rIns="91425" bIns="45700" anchor="t" anchorCtr="0">
            <a:normAutofit/>
          </a:bodyPr>
          <a:lstStyle/>
          <a:p>
            <a:pPr marL="0" lvl="0" indent="0" algn="l" rtl="0">
              <a:lnSpc>
                <a:spcPct val="128332"/>
              </a:lnSpc>
              <a:spcBef>
                <a:spcPts val="1000"/>
              </a:spcBef>
              <a:spcAft>
                <a:spcPts val="0"/>
              </a:spcAft>
              <a:buSzPct val="81081"/>
              <a:buNone/>
            </a:pPr>
            <a:r>
              <a:rPr lang="en-US">
                <a:latin typeface="Avenir"/>
              </a:rPr>
              <a:t>Changing the way we look at cancer</a:t>
            </a:r>
            <a:endParaRPr>
              <a:latin typeface="Avenir"/>
            </a:endParaRPr>
          </a:p>
        </p:txBody>
      </p:sp>
      <p:sp>
        <p:nvSpPr>
          <p:cNvPr id="261" name="Google Shape;261;p50"/>
          <p:cNvSpPr txBox="1"/>
          <p:nvPr/>
        </p:nvSpPr>
        <p:spPr>
          <a:xfrm>
            <a:off x="9953329" y="1331857"/>
            <a:ext cx="143883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Pre-Dose T2</a:t>
            </a:r>
            <a:endParaRPr/>
          </a:p>
        </p:txBody>
      </p:sp>
      <p:sp>
        <p:nvSpPr>
          <p:cNvPr id="262" name="Google Shape;262;p50"/>
          <p:cNvSpPr txBox="1"/>
          <p:nvPr/>
        </p:nvSpPr>
        <p:spPr>
          <a:xfrm>
            <a:off x="8135471" y="6385023"/>
            <a:ext cx="143883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Post-Dose T2</a:t>
            </a:r>
            <a:endParaRPr/>
          </a:p>
        </p:txBody>
      </p:sp>
      <p:cxnSp>
        <p:nvCxnSpPr>
          <p:cNvPr id="263" name="Google Shape;263;p50"/>
          <p:cNvCxnSpPr>
            <a:cxnSpLocks/>
          </p:cNvCxnSpPr>
          <p:nvPr/>
        </p:nvCxnSpPr>
        <p:spPr>
          <a:xfrm flipH="1">
            <a:off x="9810206" y="2893102"/>
            <a:ext cx="936330" cy="2580235"/>
          </a:xfrm>
          <a:prstGeom prst="straightConnector1">
            <a:avLst/>
          </a:prstGeom>
          <a:noFill/>
          <a:ln w="28575" cap="flat" cmpd="sng">
            <a:solidFill>
              <a:schemeClr val="lt1"/>
            </a:solidFill>
            <a:prstDash val="solid"/>
            <a:round/>
            <a:headEnd type="none" w="sm" len="sm"/>
            <a:tailEnd type="triangle" w="med" len="med"/>
          </a:ln>
        </p:spPr>
      </p:cxnSp>
      <p:sp>
        <p:nvSpPr>
          <p:cNvPr id="3" name="Google Shape;329;p56">
            <a:extLst>
              <a:ext uri="{FF2B5EF4-FFF2-40B4-BE49-F238E27FC236}">
                <a16:creationId xmlns:a16="http://schemas.microsoft.com/office/drawing/2014/main" id="{CB04BE50-3B8E-79F6-30CD-3D9B33E57CFB}"/>
              </a:ext>
            </a:extLst>
          </p:cNvPr>
          <p:cNvSpPr txBox="1"/>
          <p:nvPr/>
        </p:nvSpPr>
        <p:spPr>
          <a:xfrm>
            <a:off x="10672747" y="4175786"/>
            <a:ext cx="1557802" cy="22467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i="1" u="none" strike="noStrike" cap="none">
                <a:solidFill>
                  <a:schemeClr val="lt1"/>
                </a:solidFill>
                <a:latin typeface="Avenir Book" panose="02000503020000020003" pitchFamily="2" charset="0"/>
                <a:ea typeface="Avenir"/>
                <a:cs typeface="Avenir"/>
                <a:sym typeface="Avenir"/>
              </a:rPr>
              <a:t>MagSense</a:t>
            </a:r>
            <a:r>
              <a:rPr lang="en-US" i="1" u="none" strike="noStrike" cap="none" baseline="30000">
                <a:solidFill>
                  <a:schemeClr val="lt1"/>
                </a:solidFill>
                <a:latin typeface="Avenir Book" panose="02000503020000020003" pitchFamily="2" charset="0"/>
                <a:ea typeface="Avenir"/>
                <a:cs typeface="Avenir"/>
                <a:sym typeface="Avenir"/>
              </a:rPr>
              <a:t>®</a:t>
            </a:r>
            <a:r>
              <a:rPr lang="en-US" i="1" u="none" strike="noStrike" cap="none">
                <a:solidFill>
                  <a:schemeClr val="lt1"/>
                </a:solidFill>
                <a:latin typeface="Avenir Book" panose="02000503020000020003" pitchFamily="2" charset="0"/>
                <a:ea typeface="Avenir"/>
                <a:cs typeface="Avenir"/>
                <a:sym typeface="Avenir"/>
              </a:rPr>
              <a:t> nanoparticles enable molecular imaging by producing an identifiable change in image contrast when cancer cells are present </a:t>
            </a:r>
            <a:endParaRPr>
              <a:latin typeface="Avenir Book" panose="02000503020000020003" pitchFamily="2" charset="0"/>
            </a:endParaRPr>
          </a:p>
        </p:txBody>
      </p:sp>
      <p:pic>
        <p:nvPicPr>
          <p:cNvPr id="6" name="Google Shape;332;p56">
            <a:extLst>
              <a:ext uri="{FF2B5EF4-FFF2-40B4-BE49-F238E27FC236}">
                <a16:creationId xmlns:a16="http://schemas.microsoft.com/office/drawing/2014/main" id="{D27E810E-F8B8-E3CD-F99E-61234B7F9633}"/>
              </a:ext>
            </a:extLst>
          </p:cNvPr>
          <p:cNvPicPr preferRelativeResize="0"/>
          <p:nvPr/>
        </p:nvPicPr>
        <p:blipFill rotWithShape="1">
          <a:blip r:embed="rId5">
            <a:alphaModFix/>
          </a:blip>
          <a:srcRect/>
          <a:stretch/>
        </p:blipFill>
        <p:spPr>
          <a:xfrm>
            <a:off x="257703" y="1953030"/>
            <a:ext cx="236687" cy="235150"/>
          </a:xfrm>
          <a:prstGeom prst="rect">
            <a:avLst/>
          </a:prstGeom>
          <a:noFill/>
          <a:ln>
            <a:noFill/>
          </a:ln>
        </p:spPr>
      </p:pic>
      <p:pic>
        <p:nvPicPr>
          <p:cNvPr id="7" name="Google Shape;332;p56">
            <a:extLst>
              <a:ext uri="{FF2B5EF4-FFF2-40B4-BE49-F238E27FC236}">
                <a16:creationId xmlns:a16="http://schemas.microsoft.com/office/drawing/2014/main" id="{DFCB72D2-8978-2DAC-5CD4-BFA28688D466}"/>
              </a:ext>
            </a:extLst>
          </p:cNvPr>
          <p:cNvPicPr preferRelativeResize="0"/>
          <p:nvPr/>
        </p:nvPicPr>
        <p:blipFill rotWithShape="1">
          <a:blip r:embed="rId5">
            <a:alphaModFix/>
          </a:blip>
          <a:srcRect/>
          <a:stretch/>
        </p:blipFill>
        <p:spPr>
          <a:xfrm>
            <a:off x="257704" y="3110924"/>
            <a:ext cx="236687" cy="235150"/>
          </a:xfrm>
          <a:prstGeom prst="rect">
            <a:avLst/>
          </a:prstGeom>
          <a:noFill/>
          <a:ln>
            <a:noFill/>
          </a:ln>
        </p:spPr>
      </p:pic>
      <p:pic>
        <p:nvPicPr>
          <p:cNvPr id="8" name="Google Shape;332;p56">
            <a:extLst>
              <a:ext uri="{FF2B5EF4-FFF2-40B4-BE49-F238E27FC236}">
                <a16:creationId xmlns:a16="http://schemas.microsoft.com/office/drawing/2014/main" id="{9980EE76-6600-791C-93E8-AA32B0140F1C}"/>
              </a:ext>
            </a:extLst>
          </p:cNvPr>
          <p:cNvPicPr preferRelativeResize="0"/>
          <p:nvPr/>
        </p:nvPicPr>
        <p:blipFill rotWithShape="1">
          <a:blip r:embed="rId5">
            <a:alphaModFix/>
          </a:blip>
          <a:srcRect/>
          <a:stretch/>
        </p:blipFill>
        <p:spPr>
          <a:xfrm>
            <a:off x="275531" y="4065644"/>
            <a:ext cx="236687" cy="235150"/>
          </a:xfrm>
          <a:prstGeom prst="rect">
            <a:avLst/>
          </a:prstGeom>
          <a:noFill/>
          <a:ln>
            <a:noFill/>
          </a:ln>
        </p:spPr>
      </p:pic>
      <p:pic>
        <p:nvPicPr>
          <p:cNvPr id="9" name="Google Shape;332;p56">
            <a:extLst>
              <a:ext uri="{FF2B5EF4-FFF2-40B4-BE49-F238E27FC236}">
                <a16:creationId xmlns:a16="http://schemas.microsoft.com/office/drawing/2014/main" id="{6B3218A5-1A88-001E-EC96-682C09F2343A}"/>
              </a:ext>
            </a:extLst>
          </p:cNvPr>
          <p:cNvPicPr preferRelativeResize="0"/>
          <p:nvPr/>
        </p:nvPicPr>
        <p:blipFill rotWithShape="1">
          <a:blip r:embed="rId5">
            <a:alphaModFix/>
          </a:blip>
          <a:srcRect/>
          <a:stretch/>
        </p:blipFill>
        <p:spPr>
          <a:xfrm>
            <a:off x="263075" y="4990260"/>
            <a:ext cx="236687" cy="235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
          <p:cNvSpPr txBox="1">
            <a:spLocks noGrp="1"/>
          </p:cNvSpPr>
          <p:nvPr>
            <p:ph type="title"/>
          </p:nvPr>
        </p:nvSpPr>
        <p:spPr>
          <a:xfrm>
            <a:off x="838199" y="201820"/>
            <a:ext cx="8781289" cy="80203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500"/>
              <a:buFont typeface="Calibri"/>
              <a:buNone/>
            </a:pPr>
            <a:r>
              <a:rPr lang="en-US">
                <a:latin typeface="Avenir"/>
                <a:ea typeface="Avenir"/>
                <a:cs typeface="Avenir"/>
                <a:sym typeface="Avenir"/>
              </a:rPr>
              <a:t>IMAGION 2.0</a:t>
            </a:r>
            <a:endParaRPr>
              <a:latin typeface="Avenir"/>
              <a:ea typeface="Avenir"/>
              <a:cs typeface="Avenir"/>
              <a:sym typeface="Avenir"/>
            </a:endParaRPr>
          </a:p>
        </p:txBody>
      </p:sp>
      <p:sp>
        <p:nvSpPr>
          <p:cNvPr id="6" name="Slide Number Placeholder 5">
            <a:extLst>
              <a:ext uri="{FF2B5EF4-FFF2-40B4-BE49-F238E27FC236}">
                <a16:creationId xmlns:a16="http://schemas.microsoft.com/office/drawing/2014/main" id="{C9316054-F019-894C-930C-2B3EFEE72474}"/>
              </a:ext>
            </a:extLst>
          </p:cNvPr>
          <p:cNvSpPr>
            <a:spLocks noGrp="1"/>
          </p:cNvSpPr>
          <p:nvPr>
            <p:ph type="sldNum" idx="4294967295"/>
          </p:nvPr>
        </p:nvSpPr>
        <p:spPr>
          <a:xfrm>
            <a:off x="4038600" y="6291055"/>
            <a:ext cx="4114800" cy="365125"/>
          </a:xfrm>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12</a:t>
            </a:fld>
            <a:endParaRPr lang="en-US"/>
          </a:p>
        </p:txBody>
      </p:sp>
      <p:sp>
        <p:nvSpPr>
          <p:cNvPr id="4" name="Google Shape;479;p23">
            <a:extLst>
              <a:ext uri="{FF2B5EF4-FFF2-40B4-BE49-F238E27FC236}">
                <a16:creationId xmlns:a16="http://schemas.microsoft.com/office/drawing/2014/main" id="{E8CAD44B-B571-BD62-543F-90722A0F8C58}"/>
              </a:ext>
            </a:extLst>
          </p:cNvPr>
          <p:cNvSpPr/>
          <p:nvPr/>
        </p:nvSpPr>
        <p:spPr>
          <a:xfrm>
            <a:off x="6348549" y="1406944"/>
            <a:ext cx="5486400" cy="4937760"/>
          </a:xfrm>
          <a:custGeom>
            <a:avLst/>
            <a:gdLst/>
            <a:ahLst/>
            <a:cxnLst/>
            <a:rect l="l" t="t" r="r" b="b"/>
            <a:pathLst>
              <a:path w="4599940" h="11308715" extrusionOk="0">
                <a:moveTo>
                  <a:pt x="0" y="11308556"/>
                </a:moveTo>
                <a:lnTo>
                  <a:pt x="4599914" y="11308556"/>
                </a:lnTo>
                <a:lnTo>
                  <a:pt x="4599914" y="0"/>
                </a:lnTo>
                <a:lnTo>
                  <a:pt x="0" y="0"/>
                </a:lnTo>
                <a:lnTo>
                  <a:pt x="0" y="11308556"/>
                </a:lnTo>
                <a:close/>
              </a:path>
            </a:pathLst>
          </a:custGeom>
          <a:solidFill>
            <a:schemeClr val="tx1">
              <a:lumMod val="50000"/>
              <a:lumOff val="50000"/>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Calibri"/>
              <a:ea typeface="Calibri"/>
              <a:cs typeface="Calibri"/>
              <a:sym typeface="Calibri"/>
            </a:endParaRPr>
          </a:p>
        </p:txBody>
      </p:sp>
      <p:sp>
        <p:nvSpPr>
          <p:cNvPr id="8" name="Google Shape;481;p23">
            <a:extLst>
              <a:ext uri="{FF2B5EF4-FFF2-40B4-BE49-F238E27FC236}">
                <a16:creationId xmlns:a16="http://schemas.microsoft.com/office/drawing/2014/main" id="{50592D60-A8E4-5B67-6C69-21C4929E6ED7}"/>
              </a:ext>
            </a:extLst>
          </p:cNvPr>
          <p:cNvSpPr/>
          <p:nvPr/>
        </p:nvSpPr>
        <p:spPr>
          <a:xfrm>
            <a:off x="397362" y="1406944"/>
            <a:ext cx="5486400" cy="4937760"/>
          </a:xfrm>
          <a:custGeom>
            <a:avLst/>
            <a:gdLst/>
            <a:ahLst/>
            <a:cxnLst/>
            <a:rect l="l" t="t" r="r" b="b"/>
            <a:pathLst>
              <a:path w="4650740" h="11308715" extrusionOk="0">
                <a:moveTo>
                  <a:pt x="4650539" y="11308556"/>
                </a:moveTo>
                <a:lnTo>
                  <a:pt x="0" y="11308556"/>
                </a:lnTo>
                <a:lnTo>
                  <a:pt x="0" y="0"/>
                </a:lnTo>
                <a:lnTo>
                  <a:pt x="4650539" y="0"/>
                </a:lnTo>
                <a:lnTo>
                  <a:pt x="4650539" y="11308556"/>
                </a:lnTo>
                <a:close/>
              </a:path>
            </a:pathLst>
          </a:custGeom>
          <a:solidFill>
            <a:srgbClr val="00B2E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200">
              <a:solidFill>
                <a:schemeClr val="dk1"/>
              </a:solidFill>
              <a:latin typeface="Calibri"/>
              <a:ea typeface="Calibri"/>
              <a:cs typeface="Calibri"/>
              <a:sym typeface="Calibri"/>
            </a:endParaRPr>
          </a:p>
        </p:txBody>
      </p:sp>
      <p:sp>
        <p:nvSpPr>
          <p:cNvPr id="9" name="Google Shape;482;p23">
            <a:extLst>
              <a:ext uri="{FF2B5EF4-FFF2-40B4-BE49-F238E27FC236}">
                <a16:creationId xmlns:a16="http://schemas.microsoft.com/office/drawing/2014/main" id="{E2434AD7-4EBF-BB85-788C-E272AB51064F}"/>
              </a:ext>
            </a:extLst>
          </p:cNvPr>
          <p:cNvSpPr txBox="1"/>
          <p:nvPr/>
        </p:nvSpPr>
        <p:spPr>
          <a:xfrm>
            <a:off x="758482" y="1566690"/>
            <a:ext cx="4754043" cy="4750292"/>
          </a:xfrm>
          <a:prstGeom prst="rect">
            <a:avLst/>
          </a:prstGeom>
          <a:noFill/>
          <a:ln>
            <a:noFill/>
          </a:ln>
        </p:spPr>
        <p:txBody>
          <a:bodyPr spcFirstLastPara="1" wrap="square" lIns="0" tIns="7700" rIns="0" bIns="0" anchor="t" anchorCtr="0">
            <a:spAutoFit/>
          </a:bodyPr>
          <a:lstStyle/>
          <a:p>
            <a:pPr marL="0" marR="0" lvl="0" indent="0" algn="ctr" rtl="0">
              <a:lnSpc>
                <a:spcPct val="107000"/>
              </a:lnSpc>
              <a:spcBef>
                <a:spcPts val="0"/>
              </a:spcBef>
              <a:spcAft>
                <a:spcPts val="0"/>
              </a:spcAft>
              <a:buNone/>
            </a:pPr>
            <a:r>
              <a:rPr lang="en-US" sz="2400" b="1" u="sng">
                <a:solidFill>
                  <a:schemeClr val="lt1"/>
                </a:solidFill>
                <a:latin typeface="Calibri" panose="020F0502020204030204" pitchFamily="34" charset="0"/>
                <a:ea typeface="Calibri"/>
                <a:cs typeface="Calibri" panose="020F0502020204030204" pitchFamily="34" charset="0"/>
                <a:sym typeface="Calibri"/>
              </a:rPr>
              <a:t>Leaner and Restructured</a:t>
            </a:r>
            <a:endParaRPr sz="2400">
              <a:latin typeface="Calibri" panose="020F0502020204030204" pitchFamily="34" charset="0"/>
              <a:cs typeface="Calibri" panose="020F0502020204030204" pitchFamily="34" charset="0"/>
            </a:endParaRPr>
          </a:p>
          <a:p>
            <a:pPr marL="0" marR="0" lvl="0" indent="0" algn="ctr" rtl="0">
              <a:lnSpc>
                <a:spcPct val="107000"/>
              </a:lnSpc>
              <a:spcBef>
                <a:spcPts val="0"/>
              </a:spcBef>
              <a:spcAft>
                <a:spcPts val="0"/>
              </a:spcAft>
              <a:buNone/>
            </a:pPr>
            <a:endParaRPr sz="2200">
              <a:solidFill>
                <a:schemeClr val="lt1"/>
              </a:solidFill>
              <a:latin typeface="Calibri" panose="020F0502020204030204" pitchFamily="34" charset="0"/>
              <a:ea typeface="Calibri"/>
              <a:cs typeface="Calibri" panose="020F0502020204030204" pitchFamily="34" charset="0"/>
              <a:sym typeface="Calibri"/>
            </a:endParaRPr>
          </a:p>
          <a:p>
            <a:pPr marL="176213" marR="0" lvl="0" indent="-176213" algn="l" rtl="0">
              <a:lnSpc>
                <a:spcPct val="107000"/>
              </a:lnSpc>
              <a:spcBef>
                <a:spcPts val="0"/>
              </a:spcBef>
              <a:spcAft>
                <a:spcPts val="0"/>
              </a:spcAft>
              <a:buClr>
                <a:schemeClr val="lt1"/>
              </a:buClr>
              <a:buSzPts val="1400"/>
              <a:buFont typeface="Arial"/>
              <a:buChar char="•"/>
            </a:pPr>
            <a:r>
              <a:rPr lang="en-US" sz="2200">
                <a:solidFill>
                  <a:schemeClr val="lt1"/>
                </a:solidFill>
                <a:latin typeface="Calibri" panose="020F0502020204030204" pitchFamily="34" charset="0"/>
                <a:ea typeface="Calibri"/>
                <a:cs typeface="Calibri" panose="020F0502020204030204" pitchFamily="34" charset="0"/>
                <a:sym typeface="Calibri"/>
              </a:rPr>
              <a:t>Outsource rather than build infrastructure; use consultants and contractors.</a:t>
            </a:r>
          </a:p>
          <a:p>
            <a:pPr marL="176213" marR="0" lvl="0" indent="-176213" algn="l" rtl="0">
              <a:lnSpc>
                <a:spcPct val="107000"/>
              </a:lnSpc>
              <a:spcBef>
                <a:spcPts val="0"/>
              </a:spcBef>
              <a:spcAft>
                <a:spcPts val="0"/>
              </a:spcAft>
              <a:buClr>
                <a:schemeClr val="lt1"/>
              </a:buClr>
              <a:buSzPts val="1400"/>
              <a:buFont typeface="Arial"/>
              <a:buChar char="•"/>
            </a:pPr>
            <a:endParaRPr lang="en-US" sz="2200">
              <a:solidFill>
                <a:schemeClr val="lt1"/>
              </a:solidFill>
              <a:latin typeface="Calibri" panose="020F0502020204030204" pitchFamily="34" charset="0"/>
              <a:ea typeface="Calibri"/>
              <a:cs typeface="Calibri" panose="020F0502020204030204" pitchFamily="34" charset="0"/>
              <a:sym typeface="Calibri"/>
            </a:endParaRPr>
          </a:p>
          <a:p>
            <a:pPr marL="176213" marR="0" lvl="0" indent="-176213" algn="l" rtl="0">
              <a:lnSpc>
                <a:spcPct val="107000"/>
              </a:lnSpc>
              <a:spcBef>
                <a:spcPts val="0"/>
              </a:spcBef>
              <a:spcAft>
                <a:spcPts val="0"/>
              </a:spcAft>
              <a:buClr>
                <a:schemeClr val="lt1"/>
              </a:buClr>
              <a:buSzPts val="1400"/>
              <a:buFont typeface="Arial"/>
              <a:buChar char="•"/>
            </a:pPr>
            <a:r>
              <a:rPr lang="en-US" sz="2200">
                <a:solidFill>
                  <a:schemeClr val="lt1"/>
                </a:solidFill>
                <a:latin typeface="Calibri" panose="020F0502020204030204" pitchFamily="34" charset="0"/>
                <a:ea typeface="Calibri"/>
                <a:cs typeface="Calibri" panose="020F0502020204030204" pitchFamily="34" charset="0"/>
                <a:sym typeface="Calibri"/>
              </a:rPr>
              <a:t>Pay-as-you-go matching spending to funding.</a:t>
            </a:r>
          </a:p>
          <a:p>
            <a:pPr marL="176213" marR="0" lvl="0" indent="-176213" algn="l" rtl="0">
              <a:lnSpc>
                <a:spcPct val="107000"/>
              </a:lnSpc>
              <a:spcBef>
                <a:spcPts val="0"/>
              </a:spcBef>
              <a:spcAft>
                <a:spcPts val="0"/>
              </a:spcAft>
              <a:buClr>
                <a:schemeClr val="lt1"/>
              </a:buClr>
              <a:buSzPts val="1400"/>
              <a:buFont typeface="Arial"/>
              <a:buChar char="•"/>
            </a:pPr>
            <a:endParaRPr lang="en-US" sz="2200">
              <a:solidFill>
                <a:schemeClr val="lt1"/>
              </a:solidFill>
              <a:latin typeface="Calibri" panose="020F0502020204030204" pitchFamily="34" charset="0"/>
              <a:ea typeface="Calibri"/>
              <a:cs typeface="Calibri" panose="020F0502020204030204" pitchFamily="34" charset="0"/>
              <a:sym typeface="Calibri"/>
            </a:endParaRPr>
          </a:p>
          <a:p>
            <a:pPr marL="176213" marR="0" lvl="0" indent="-176213" algn="l" rtl="0">
              <a:lnSpc>
                <a:spcPct val="107000"/>
              </a:lnSpc>
              <a:spcBef>
                <a:spcPts val="0"/>
              </a:spcBef>
              <a:spcAft>
                <a:spcPts val="0"/>
              </a:spcAft>
              <a:buClr>
                <a:schemeClr val="lt1"/>
              </a:buClr>
              <a:buSzPts val="1400"/>
              <a:buFont typeface="Arial"/>
              <a:buChar char="•"/>
            </a:pPr>
            <a:r>
              <a:rPr lang="en-US" sz="2200">
                <a:solidFill>
                  <a:schemeClr val="lt1"/>
                </a:solidFill>
                <a:latin typeface="Calibri" panose="020F0502020204030204" pitchFamily="34" charset="0"/>
                <a:ea typeface="Calibri"/>
                <a:cs typeface="Calibri" panose="020F0502020204030204" pitchFamily="34" charset="0"/>
                <a:sym typeface="Calibri"/>
              </a:rPr>
              <a:t>Emphasis on performance-based compensation.</a:t>
            </a:r>
            <a:endParaRPr sz="2200">
              <a:latin typeface="Calibri" panose="020F0502020204030204" pitchFamily="34" charset="0"/>
              <a:cs typeface="Calibri" panose="020F0502020204030204" pitchFamily="34" charset="0"/>
            </a:endParaRPr>
          </a:p>
          <a:p>
            <a:pPr marL="285750" marR="0" lvl="0" indent="-196850" algn="l" rtl="0">
              <a:lnSpc>
                <a:spcPct val="107000"/>
              </a:lnSpc>
              <a:spcBef>
                <a:spcPts val="0"/>
              </a:spcBef>
              <a:spcAft>
                <a:spcPts val="0"/>
              </a:spcAft>
              <a:buClr>
                <a:schemeClr val="dk1"/>
              </a:buClr>
              <a:buSzPts val="1400"/>
              <a:buFont typeface="Arial"/>
              <a:buNone/>
            </a:pPr>
            <a:endParaRPr sz="2200">
              <a:solidFill>
                <a:schemeClr val="lt1"/>
              </a:solidFill>
              <a:latin typeface="Calibri" panose="020F0502020204030204" pitchFamily="34" charset="0"/>
              <a:ea typeface="Calibri"/>
              <a:cs typeface="Calibri" panose="020F0502020204030204" pitchFamily="34" charset="0"/>
              <a:sym typeface="Calibri"/>
            </a:endParaRPr>
          </a:p>
          <a:p>
            <a:pPr marL="176213" marR="0" lvl="0" indent="-176213" algn="l" rtl="0">
              <a:lnSpc>
                <a:spcPct val="107000"/>
              </a:lnSpc>
              <a:spcBef>
                <a:spcPts val="0"/>
              </a:spcBef>
              <a:spcAft>
                <a:spcPts val="0"/>
              </a:spcAft>
              <a:buClr>
                <a:schemeClr val="lt1"/>
              </a:buClr>
              <a:buSzPts val="1400"/>
              <a:buFont typeface="Arial"/>
              <a:buChar char="•"/>
            </a:pPr>
            <a:endParaRPr sz="2200">
              <a:solidFill>
                <a:schemeClr val="lt1"/>
              </a:solidFill>
              <a:latin typeface="Calibri" panose="020F0502020204030204" pitchFamily="34" charset="0"/>
              <a:ea typeface="Calibri"/>
              <a:cs typeface="Calibri" panose="020F0502020204030204" pitchFamily="34" charset="0"/>
              <a:sym typeface="Calibri"/>
            </a:endParaRPr>
          </a:p>
        </p:txBody>
      </p:sp>
      <p:sp>
        <p:nvSpPr>
          <p:cNvPr id="11" name="Google Shape;484;p23">
            <a:extLst>
              <a:ext uri="{FF2B5EF4-FFF2-40B4-BE49-F238E27FC236}">
                <a16:creationId xmlns:a16="http://schemas.microsoft.com/office/drawing/2014/main" id="{93F87AF1-EC6C-4FDF-DD73-9D190ABC4AC7}"/>
              </a:ext>
            </a:extLst>
          </p:cNvPr>
          <p:cNvSpPr txBox="1"/>
          <p:nvPr/>
        </p:nvSpPr>
        <p:spPr>
          <a:xfrm>
            <a:off x="6714309" y="1566690"/>
            <a:ext cx="4754880" cy="4750292"/>
          </a:xfrm>
          <a:prstGeom prst="rect">
            <a:avLst/>
          </a:prstGeom>
          <a:noFill/>
          <a:ln>
            <a:noFill/>
          </a:ln>
        </p:spPr>
        <p:txBody>
          <a:bodyPr spcFirstLastPara="1" wrap="square" lIns="0" tIns="7700" rIns="0" bIns="0" anchor="t" anchorCtr="0">
            <a:spAutoFit/>
          </a:bodyPr>
          <a:lstStyle/>
          <a:p>
            <a:pPr marL="0" marR="0" lvl="0" indent="0" algn="ctr" rtl="0">
              <a:lnSpc>
                <a:spcPct val="107000"/>
              </a:lnSpc>
              <a:spcBef>
                <a:spcPts val="0"/>
              </a:spcBef>
              <a:spcAft>
                <a:spcPts val="0"/>
              </a:spcAft>
              <a:buClr>
                <a:schemeClr val="bg1"/>
              </a:buClr>
              <a:buNone/>
            </a:pPr>
            <a:r>
              <a:rPr lang="en-US" sz="2400" b="1" u="sng">
                <a:solidFill>
                  <a:schemeClr val="bg1"/>
                </a:solidFill>
                <a:latin typeface="Calibri" panose="020F0502020204030204" pitchFamily="34" charset="0"/>
                <a:ea typeface="Calibri"/>
                <a:cs typeface="Calibri" panose="020F0502020204030204" pitchFamily="34" charset="0"/>
                <a:sym typeface="Calibri"/>
              </a:rPr>
              <a:t>Value in our IP</a:t>
            </a:r>
            <a:endParaRPr sz="2400">
              <a:solidFill>
                <a:schemeClr val="bg1"/>
              </a:solidFill>
              <a:latin typeface="Calibri" panose="020F0502020204030204" pitchFamily="34" charset="0"/>
              <a:cs typeface="Calibri" panose="020F0502020204030204" pitchFamily="34" charset="0"/>
            </a:endParaRPr>
          </a:p>
          <a:p>
            <a:pPr marL="0" marR="0" lvl="0" indent="0" algn="ctr" rtl="0">
              <a:lnSpc>
                <a:spcPct val="107000"/>
              </a:lnSpc>
              <a:spcBef>
                <a:spcPts val="0"/>
              </a:spcBef>
              <a:spcAft>
                <a:spcPts val="0"/>
              </a:spcAft>
              <a:buClr>
                <a:schemeClr val="bg1"/>
              </a:buClr>
              <a:buNone/>
            </a:pPr>
            <a:endParaRPr sz="2200">
              <a:solidFill>
                <a:schemeClr val="bg1"/>
              </a:solidFill>
              <a:latin typeface="Calibri" panose="020F0502020204030204" pitchFamily="34" charset="0"/>
              <a:ea typeface="Calibri"/>
              <a:cs typeface="Calibri" panose="020F0502020204030204" pitchFamily="34" charset="0"/>
              <a:sym typeface="Calibri"/>
            </a:endParaRPr>
          </a:p>
          <a:p>
            <a:pPr marL="176213" marR="0" lvl="0" indent="-176213" algn="l" rtl="0">
              <a:lnSpc>
                <a:spcPct val="107000"/>
              </a:lnSpc>
              <a:spcBef>
                <a:spcPts val="0"/>
              </a:spcBef>
              <a:spcAft>
                <a:spcPts val="0"/>
              </a:spcAft>
              <a:buClr>
                <a:schemeClr val="bg1"/>
              </a:buClr>
              <a:buSzPts val="1400"/>
              <a:buFont typeface="Arial"/>
              <a:buChar char="•"/>
            </a:pPr>
            <a:r>
              <a:rPr lang="en-US" sz="2200">
                <a:solidFill>
                  <a:schemeClr val="bg1"/>
                </a:solidFill>
                <a:latin typeface="Calibri" panose="020F0502020204030204" pitchFamily="34" charset="0"/>
                <a:ea typeface="Calibri"/>
                <a:cs typeface="Calibri" panose="020F0502020204030204" pitchFamily="34" charset="0"/>
                <a:sym typeface="Calibri"/>
              </a:rPr>
              <a:t>MagSense® is a first-of-its-kind technology to enable molecular MRI.</a:t>
            </a:r>
          </a:p>
          <a:p>
            <a:pPr marL="176213" marR="0" lvl="0" indent="-176213" algn="l" rtl="0">
              <a:lnSpc>
                <a:spcPct val="107000"/>
              </a:lnSpc>
              <a:spcBef>
                <a:spcPts val="0"/>
              </a:spcBef>
              <a:spcAft>
                <a:spcPts val="0"/>
              </a:spcAft>
              <a:buClr>
                <a:schemeClr val="bg1"/>
              </a:buClr>
              <a:buSzPts val="1400"/>
              <a:buFont typeface="Arial"/>
              <a:buChar char="•"/>
            </a:pPr>
            <a:endParaRPr lang="en-US" sz="2200">
              <a:solidFill>
                <a:schemeClr val="bg1"/>
              </a:solidFill>
              <a:latin typeface="Calibri" panose="020F0502020204030204" pitchFamily="34" charset="0"/>
              <a:ea typeface="Calibri"/>
              <a:cs typeface="Calibri" panose="020F0502020204030204" pitchFamily="34" charset="0"/>
              <a:sym typeface="Calibri"/>
            </a:endParaRPr>
          </a:p>
          <a:p>
            <a:pPr marL="176213" marR="0" lvl="0" indent="-176213" algn="l" rtl="0">
              <a:lnSpc>
                <a:spcPct val="107000"/>
              </a:lnSpc>
              <a:spcBef>
                <a:spcPts val="0"/>
              </a:spcBef>
              <a:spcAft>
                <a:spcPts val="0"/>
              </a:spcAft>
              <a:buClr>
                <a:schemeClr val="bg1"/>
              </a:buClr>
              <a:buSzPts val="1400"/>
              <a:buFont typeface="Arial"/>
              <a:buChar char="•"/>
            </a:pPr>
            <a:r>
              <a:rPr lang="en-US" sz="2200">
                <a:solidFill>
                  <a:schemeClr val="bg1"/>
                </a:solidFill>
                <a:latin typeface="Calibri" panose="020F0502020204030204" pitchFamily="34" charset="0"/>
                <a:ea typeface="Calibri"/>
                <a:cs typeface="Calibri" panose="020F0502020204030204" pitchFamily="34" charset="0"/>
                <a:sym typeface="Calibri"/>
              </a:rPr>
              <a:t>The “platform” has been demonstrated with imaging agents for three different types of cancer.</a:t>
            </a:r>
          </a:p>
          <a:p>
            <a:pPr marR="0" lvl="0" algn="l" rtl="0">
              <a:lnSpc>
                <a:spcPct val="107000"/>
              </a:lnSpc>
              <a:spcBef>
                <a:spcPts val="0"/>
              </a:spcBef>
              <a:spcAft>
                <a:spcPts val="0"/>
              </a:spcAft>
              <a:buClr>
                <a:schemeClr val="bg1"/>
              </a:buClr>
              <a:buSzPts val="1400"/>
            </a:pPr>
            <a:endParaRPr lang="en-US" sz="2200">
              <a:solidFill>
                <a:schemeClr val="bg1"/>
              </a:solidFill>
              <a:latin typeface="Calibri" panose="020F0502020204030204" pitchFamily="34" charset="0"/>
              <a:cs typeface="Calibri" panose="020F0502020204030204" pitchFamily="34" charset="0"/>
              <a:sym typeface="Calibri"/>
            </a:endParaRPr>
          </a:p>
          <a:p>
            <a:pPr marL="176213" marR="0" lvl="0" indent="-176213" algn="l" rtl="0">
              <a:lnSpc>
                <a:spcPct val="107000"/>
              </a:lnSpc>
              <a:spcBef>
                <a:spcPts val="0"/>
              </a:spcBef>
              <a:spcAft>
                <a:spcPts val="0"/>
              </a:spcAft>
              <a:buClr>
                <a:schemeClr val="bg1"/>
              </a:buClr>
              <a:buSzPts val="1400"/>
              <a:buFont typeface="Arial"/>
              <a:buChar char="•"/>
            </a:pPr>
            <a:r>
              <a:rPr lang="en-US" sz="2200">
                <a:solidFill>
                  <a:schemeClr val="bg1"/>
                </a:solidFill>
                <a:latin typeface="Calibri" panose="020F0502020204030204" pitchFamily="34" charset="0"/>
                <a:cs typeface="Calibri" panose="020F0502020204030204" pitchFamily="34" charset="0"/>
                <a:sym typeface="Calibri"/>
              </a:rPr>
              <a:t>Our Phase 1 data combined with an IND approval by the FDA will be seen as a significantly de-risking and attractive to partners.</a:t>
            </a:r>
          </a:p>
        </p:txBody>
      </p:sp>
    </p:spTree>
    <p:extLst>
      <p:ext uri="{BB962C8B-B14F-4D97-AF65-F5344CB8AC3E}">
        <p14:creationId xmlns:p14="http://schemas.microsoft.com/office/powerpoint/2010/main" val="1972070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
          <p:cNvSpPr txBox="1">
            <a:spLocks noGrp="1"/>
          </p:cNvSpPr>
          <p:nvPr>
            <p:ph type="title"/>
          </p:nvPr>
        </p:nvSpPr>
        <p:spPr>
          <a:xfrm>
            <a:off x="838199" y="201820"/>
            <a:ext cx="8781289" cy="80203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500"/>
              <a:buFont typeface="Calibri"/>
              <a:buNone/>
            </a:pPr>
            <a:r>
              <a:rPr lang="en-US">
                <a:latin typeface="Avenir"/>
                <a:ea typeface="Avenir"/>
                <a:cs typeface="Avenir"/>
                <a:sym typeface="Avenir"/>
              </a:rPr>
              <a:t>The value in </a:t>
            </a:r>
            <a:r>
              <a:rPr lang="en-US"/>
              <a:t>molecular MRI</a:t>
            </a:r>
            <a:endParaRPr>
              <a:latin typeface="Avenir"/>
              <a:ea typeface="Avenir"/>
              <a:cs typeface="Avenir"/>
              <a:sym typeface="Avenir"/>
            </a:endParaRPr>
          </a:p>
        </p:txBody>
      </p:sp>
      <p:sp>
        <p:nvSpPr>
          <p:cNvPr id="6" name="Slide Number Placeholder 5">
            <a:extLst>
              <a:ext uri="{FF2B5EF4-FFF2-40B4-BE49-F238E27FC236}">
                <a16:creationId xmlns:a16="http://schemas.microsoft.com/office/drawing/2014/main" id="{C9316054-F019-894C-930C-2B3EFEE72474}"/>
              </a:ext>
            </a:extLst>
          </p:cNvPr>
          <p:cNvSpPr>
            <a:spLocks noGrp="1"/>
          </p:cNvSpPr>
          <p:nvPr>
            <p:ph type="sldNum" idx="4294967295"/>
          </p:nvPr>
        </p:nvSpPr>
        <p:spPr>
          <a:xfrm>
            <a:off x="4038600" y="6291055"/>
            <a:ext cx="4114800" cy="365125"/>
          </a:xfrm>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13</a:t>
            </a:fld>
            <a:endParaRPr lang="en-US"/>
          </a:p>
        </p:txBody>
      </p:sp>
      <p:sp>
        <p:nvSpPr>
          <p:cNvPr id="4" name="Google Shape;479;p23">
            <a:extLst>
              <a:ext uri="{FF2B5EF4-FFF2-40B4-BE49-F238E27FC236}">
                <a16:creationId xmlns:a16="http://schemas.microsoft.com/office/drawing/2014/main" id="{E8CAD44B-B571-BD62-543F-90722A0F8C58}"/>
              </a:ext>
            </a:extLst>
          </p:cNvPr>
          <p:cNvSpPr/>
          <p:nvPr/>
        </p:nvSpPr>
        <p:spPr>
          <a:xfrm>
            <a:off x="6348549" y="1406944"/>
            <a:ext cx="5486400" cy="4937760"/>
          </a:xfrm>
          <a:custGeom>
            <a:avLst/>
            <a:gdLst/>
            <a:ahLst/>
            <a:cxnLst/>
            <a:rect l="l" t="t" r="r" b="b"/>
            <a:pathLst>
              <a:path w="4599940" h="11308715" extrusionOk="0">
                <a:moveTo>
                  <a:pt x="0" y="11308556"/>
                </a:moveTo>
                <a:lnTo>
                  <a:pt x="4599914" y="11308556"/>
                </a:lnTo>
                <a:lnTo>
                  <a:pt x="4599914" y="0"/>
                </a:lnTo>
                <a:lnTo>
                  <a:pt x="0" y="0"/>
                </a:lnTo>
                <a:lnTo>
                  <a:pt x="0" y="11308556"/>
                </a:lnTo>
                <a:close/>
              </a:path>
            </a:pathLst>
          </a:custGeom>
          <a:solidFill>
            <a:schemeClr val="tx1">
              <a:lumMod val="50000"/>
              <a:lumOff val="50000"/>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Calibri"/>
              <a:ea typeface="Calibri"/>
              <a:cs typeface="Calibri"/>
              <a:sym typeface="Calibri"/>
            </a:endParaRPr>
          </a:p>
        </p:txBody>
      </p:sp>
      <p:sp>
        <p:nvSpPr>
          <p:cNvPr id="8" name="Google Shape;481;p23">
            <a:extLst>
              <a:ext uri="{FF2B5EF4-FFF2-40B4-BE49-F238E27FC236}">
                <a16:creationId xmlns:a16="http://schemas.microsoft.com/office/drawing/2014/main" id="{50592D60-A8E4-5B67-6C69-21C4929E6ED7}"/>
              </a:ext>
            </a:extLst>
          </p:cNvPr>
          <p:cNvSpPr/>
          <p:nvPr/>
        </p:nvSpPr>
        <p:spPr>
          <a:xfrm>
            <a:off x="397362" y="1406944"/>
            <a:ext cx="5486400" cy="4937760"/>
          </a:xfrm>
          <a:custGeom>
            <a:avLst/>
            <a:gdLst/>
            <a:ahLst/>
            <a:cxnLst/>
            <a:rect l="l" t="t" r="r" b="b"/>
            <a:pathLst>
              <a:path w="4650740" h="11308715" extrusionOk="0">
                <a:moveTo>
                  <a:pt x="4650539" y="11308556"/>
                </a:moveTo>
                <a:lnTo>
                  <a:pt x="0" y="11308556"/>
                </a:lnTo>
                <a:lnTo>
                  <a:pt x="0" y="0"/>
                </a:lnTo>
                <a:lnTo>
                  <a:pt x="4650539" y="0"/>
                </a:lnTo>
                <a:lnTo>
                  <a:pt x="4650539" y="11308556"/>
                </a:lnTo>
                <a:close/>
              </a:path>
            </a:pathLst>
          </a:custGeom>
          <a:solidFill>
            <a:srgbClr val="00B2E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200">
              <a:solidFill>
                <a:schemeClr val="dk1"/>
              </a:solidFill>
              <a:latin typeface="Calibri"/>
              <a:ea typeface="Calibri"/>
              <a:cs typeface="Calibri"/>
              <a:sym typeface="Calibri"/>
            </a:endParaRPr>
          </a:p>
        </p:txBody>
      </p:sp>
      <p:sp>
        <p:nvSpPr>
          <p:cNvPr id="9" name="Google Shape;482;p23">
            <a:extLst>
              <a:ext uri="{FF2B5EF4-FFF2-40B4-BE49-F238E27FC236}">
                <a16:creationId xmlns:a16="http://schemas.microsoft.com/office/drawing/2014/main" id="{E2434AD7-4EBF-BB85-788C-E272AB51064F}"/>
              </a:ext>
            </a:extLst>
          </p:cNvPr>
          <p:cNvSpPr txBox="1"/>
          <p:nvPr/>
        </p:nvSpPr>
        <p:spPr>
          <a:xfrm>
            <a:off x="826914" y="1497097"/>
            <a:ext cx="4754043" cy="4717334"/>
          </a:xfrm>
          <a:prstGeom prst="rect">
            <a:avLst/>
          </a:prstGeom>
          <a:noFill/>
          <a:ln>
            <a:noFill/>
          </a:ln>
        </p:spPr>
        <p:txBody>
          <a:bodyPr spcFirstLastPara="1" wrap="square" lIns="0" tIns="7700" rIns="0" bIns="0" anchor="t" anchorCtr="0">
            <a:spAutoFit/>
          </a:bodyPr>
          <a:lstStyle/>
          <a:p>
            <a:pPr marL="0" marR="0" lvl="0" indent="0" algn="ctr" rtl="0">
              <a:lnSpc>
                <a:spcPct val="107000"/>
              </a:lnSpc>
              <a:spcBef>
                <a:spcPts val="0"/>
              </a:spcBef>
              <a:spcAft>
                <a:spcPts val="0"/>
              </a:spcAft>
              <a:buNone/>
            </a:pPr>
            <a:r>
              <a:rPr lang="en-US" sz="2400" b="1" u="sng">
                <a:solidFill>
                  <a:schemeClr val="lt1"/>
                </a:solidFill>
                <a:latin typeface="Calibri" panose="020F0502020204030204" pitchFamily="34" charset="0"/>
                <a:ea typeface="Calibri"/>
                <a:cs typeface="Calibri" panose="020F0502020204030204" pitchFamily="34" charset="0"/>
                <a:sym typeface="Calibri"/>
              </a:rPr>
              <a:t>MagSense® Technology Platform</a:t>
            </a:r>
            <a:endParaRPr sz="2400">
              <a:latin typeface="Calibri" panose="020F0502020204030204" pitchFamily="34" charset="0"/>
              <a:cs typeface="Calibri" panose="020F0502020204030204" pitchFamily="34" charset="0"/>
            </a:endParaRPr>
          </a:p>
          <a:p>
            <a:pPr marL="0" marR="0" lvl="0" indent="0" algn="ctr" rtl="0">
              <a:lnSpc>
                <a:spcPct val="107000"/>
              </a:lnSpc>
              <a:spcBef>
                <a:spcPts val="0"/>
              </a:spcBef>
              <a:spcAft>
                <a:spcPts val="0"/>
              </a:spcAft>
              <a:buNone/>
            </a:pPr>
            <a:endParaRPr sz="2200">
              <a:solidFill>
                <a:schemeClr val="lt1"/>
              </a:solidFill>
              <a:latin typeface="Calibri" panose="020F0502020204030204" pitchFamily="34" charset="0"/>
              <a:ea typeface="Calibri"/>
              <a:cs typeface="Calibri" panose="020F0502020204030204" pitchFamily="34" charset="0"/>
              <a:sym typeface="Calibri"/>
            </a:endParaRPr>
          </a:p>
          <a:p>
            <a:pPr marL="176213" marR="0" lvl="0" indent="-176213" algn="l" rtl="0">
              <a:lnSpc>
                <a:spcPct val="107000"/>
              </a:lnSpc>
              <a:spcBef>
                <a:spcPts val="0"/>
              </a:spcBef>
              <a:spcAft>
                <a:spcPts val="0"/>
              </a:spcAft>
              <a:buClr>
                <a:schemeClr val="lt1"/>
              </a:buClr>
              <a:buSzPts val="1400"/>
              <a:buFont typeface="Arial"/>
              <a:buChar char="•"/>
            </a:pPr>
            <a:r>
              <a:rPr lang="en-US" sz="2200">
                <a:solidFill>
                  <a:schemeClr val="lt1"/>
                </a:solidFill>
                <a:latin typeface="Calibri" panose="020F0502020204030204" pitchFamily="34" charset="0"/>
                <a:ea typeface="Calibri"/>
                <a:cs typeface="Calibri" panose="020F0502020204030204" pitchFamily="34" charset="0"/>
                <a:sym typeface="Calibri"/>
              </a:rPr>
              <a:t>HER2 breast cancer nodal detection is a US$200M market with standard of care limited to detecting “suspicious nodes”.</a:t>
            </a:r>
          </a:p>
          <a:p>
            <a:pPr marL="176213" marR="0" lvl="0" indent="-176213" algn="l" rtl="0">
              <a:lnSpc>
                <a:spcPct val="107000"/>
              </a:lnSpc>
              <a:spcBef>
                <a:spcPts val="0"/>
              </a:spcBef>
              <a:spcAft>
                <a:spcPts val="0"/>
              </a:spcAft>
              <a:buClr>
                <a:schemeClr val="lt1"/>
              </a:buClr>
              <a:buSzPts val="1400"/>
              <a:buFont typeface="Arial"/>
              <a:buChar char="•"/>
            </a:pPr>
            <a:endParaRPr lang="en-US" sz="1000">
              <a:solidFill>
                <a:schemeClr val="lt1"/>
              </a:solidFill>
              <a:latin typeface="Calibri" panose="020F0502020204030204" pitchFamily="34" charset="0"/>
              <a:ea typeface="Calibri"/>
              <a:cs typeface="Calibri" panose="020F0502020204030204" pitchFamily="34" charset="0"/>
              <a:sym typeface="Calibri"/>
            </a:endParaRPr>
          </a:p>
          <a:p>
            <a:pPr marL="176213" marR="0" lvl="0" indent="-176213" algn="l" rtl="0">
              <a:lnSpc>
                <a:spcPct val="107000"/>
              </a:lnSpc>
              <a:spcBef>
                <a:spcPts val="0"/>
              </a:spcBef>
              <a:spcAft>
                <a:spcPts val="0"/>
              </a:spcAft>
              <a:buClr>
                <a:schemeClr val="lt1"/>
              </a:buClr>
              <a:buSzPts val="1400"/>
              <a:buFont typeface="Arial"/>
              <a:buChar char="•"/>
            </a:pPr>
            <a:r>
              <a:rPr lang="en-US" sz="2200">
                <a:solidFill>
                  <a:schemeClr val="lt1"/>
                </a:solidFill>
                <a:latin typeface="Calibri" panose="020F0502020204030204" pitchFamily="34" charset="0"/>
                <a:ea typeface="Calibri"/>
                <a:cs typeface="Calibri" panose="020F0502020204030204" pitchFamily="34" charset="0"/>
                <a:sym typeface="Calibri"/>
              </a:rPr>
              <a:t>Prostate cancer detection is a US$2B market with millions of biopsies performed because imaging is not the standard for diagnosis.</a:t>
            </a:r>
          </a:p>
          <a:p>
            <a:pPr marL="176213" marR="0" lvl="0" indent="-176213" algn="l" rtl="0">
              <a:lnSpc>
                <a:spcPct val="107000"/>
              </a:lnSpc>
              <a:spcBef>
                <a:spcPts val="0"/>
              </a:spcBef>
              <a:spcAft>
                <a:spcPts val="0"/>
              </a:spcAft>
              <a:buClr>
                <a:schemeClr val="lt1"/>
              </a:buClr>
              <a:buSzPts val="1400"/>
              <a:buFont typeface="Arial"/>
              <a:buChar char="•"/>
            </a:pPr>
            <a:endParaRPr lang="en-US" sz="1000">
              <a:solidFill>
                <a:schemeClr val="lt1"/>
              </a:solidFill>
              <a:latin typeface="Calibri" panose="020F0502020204030204" pitchFamily="34" charset="0"/>
              <a:ea typeface="Calibri"/>
              <a:cs typeface="Calibri" panose="020F0502020204030204" pitchFamily="34" charset="0"/>
              <a:sym typeface="Calibri"/>
            </a:endParaRPr>
          </a:p>
          <a:p>
            <a:pPr marL="176213" marR="0" lvl="0" indent="-176213" algn="l" rtl="0">
              <a:lnSpc>
                <a:spcPct val="107000"/>
              </a:lnSpc>
              <a:spcBef>
                <a:spcPts val="0"/>
              </a:spcBef>
              <a:spcAft>
                <a:spcPts val="0"/>
              </a:spcAft>
              <a:buClr>
                <a:schemeClr val="lt1"/>
              </a:buClr>
              <a:buSzPts val="1400"/>
              <a:buFont typeface="Arial"/>
              <a:buChar char="•"/>
            </a:pPr>
            <a:r>
              <a:rPr lang="en-US" sz="2200">
                <a:solidFill>
                  <a:schemeClr val="lt1"/>
                </a:solidFill>
                <a:latin typeface="Calibri" panose="020F0502020204030204" pitchFamily="34" charset="0"/>
                <a:ea typeface="Calibri"/>
                <a:cs typeface="Calibri" panose="020F0502020204030204" pitchFamily="34" charset="0"/>
                <a:sym typeface="Calibri"/>
              </a:rPr>
              <a:t>Ovarian cancer remains the “silent killer” because TVUS is not sensitive enough for early detection. </a:t>
            </a:r>
          </a:p>
        </p:txBody>
      </p:sp>
      <p:sp>
        <p:nvSpPr>
          <p:cNvPr id="11" name="Google Shape;484;p23">
            <a:extLst>
              <a:ext uri="{FF2B5EF4-FFF2-40B4-BE49-F238E27FC236}">
                <a16:creationId xmlns:a16="http://schemas.microsoft.com/office/drawing/2014/main" id="{93F87AF1-EC6C-4FDF-DD73-9D190ABC4AC7}"/>
              </a:ext>
            </a:extLst>
          </p:cNvPr>
          <p:cNvSpPr txBox="1"/>
          <p:nvPr/>
        </p:nvSpPr>
        <p:spPr>
          <a:xfrm>
            <a:off x="6714309" y="1497097"/>
            <a:ext cx="4754880" cy="4750292"/>
          </a:xfrm>
          <a:prstGeom prst="rect">
            <a:avLst/>
          </a:prstGeom>
          <a:noFill/>
          <a:ln>
            <a:noFill/>
          </a:ln>
        </p:spPr>
        <p:txBody>
          <a:bodyPr spcFirstLastPara="1" wrap="square" lIns="0" tIns="7700" rIns="0" bIns="0" anchor="t" anchorCtr="0">
            <a:spAutoFit/>
          </a:bodyPr>
          <a:lstStyle/>
          <a:p>
            <a:pPr marL="0" marR="0" lvl="0" indent="0" algn="ctr" rtl="0">
              <a:lnSpc>
                <a:spcPct val="107000"/>
              </a:lnSpc>
              <a:spcBef>
                <a:spcPts val="0"/>
              </a:spcBef>
              <a:spcAft>
                <a:spcPts val="0"/>
              </a:spcAft>
              <a:buClr>
                <a:schemeClr val="bg1"/>
              </a:buClr>
              <a:buNone/>
            </a:pPr>
            <a:r>
              <a:rPr lang="en-US" sz="2400" b="1" u="sng">
                <a:solidFill>
                  <a:schemeClr val="bg1"/>
                </a:solidFill>
                <a:latin typeface="Calibri" panose="020F0502020204030204" pitchFamily="34" charset="0"/>
                <a:ea typeface="Calibri"/>
                <a:cs typeface="Calibri" panose="020F0502020204030204" pitchFamily="34" charset="0"/>
                <a:sym typeface="Calibri"/>
              </a:rPr>
              <a:t>Strategic Partnerships </a:t>
            </a:r>
            <a:endParaRPr sz="2400">
              <a:solidFill>
                <a:schemeClr val="bg1"/>
              </a:solidFill>
              <a:latin typeface="Calibri" panose="020F0502020204030204" pitchFamily="34" charset="0"/>
              <a:cs typeface="Calibri" panose="020F0502020204030204" pitchFamily="34" charset="0"/>
            </a:endParaRPr>
          </a:p>
          <a:p>
            <a:pPr marL="0" marR="0" lvl="0" indent="0" algn="ctr" rtl="0">
              <a:lnSpc>
                <a:spcPct val="107000"/>
              </a:lnSpc>
              <a:spcBef>
                <a:spcPts val="0"/>
              </a:spcBef>
              <a:spcAft>
                <a:spcPts val="0"/>
              </a:spcAft>
              <a:buClr>
                <a:schemeClr val="bg1"/>
              </a:buClr>
              <a:buNone/>
            </a:pPr>
            <a:endParaRPr sz="2200">
              <a:solidFill>
                <a:schemeClr val="bg1"/>
              </a:solidFill>
              <a:latin typeface="Calibri" panose="020F0502020204030204" pitchFamily="34" charset="0"/>
              <a:ea typeface="Calibri"/>
              <a:cs typeface="Calibri" panose="020F0502020204030204" pitchFamily="34" charset="0"/>
              <a:sym typeface="Calibri"/>
            </a:endParaRPr>
          </a:p>
          <a:p>
            <a:pPr marL="176213" marR="0" lvl="0" indent="-176213" algn="l" rtl="0">
              <a:lnSpc>
                <a:spcPct val="107000"/>
              </a:lnSpc>
              <a:spcBef>
                <a:spcPts val="0"/>
              </a:spcBef>
              <a:spcAft>
                <a:spcPts val="0"/>
              </a:spcAft>
              <a:buClr>
                <a:schemeClr val="bg1"/>
              </a:buClr>
              <a:buSzPts val="1400"/>
              <a:buFont typeface="Arial"/>
              <a:buChar char="•"/>
            </a:pPr>
            <a:r>
              <a:rPr lang="en-US" sz="2200">
                <a:solidFill>
                  <a:schemeClr val="bg1"/>
                </a:solidFill>
                <a:latin typeface="Calibri" panose="020F0502020204030204" pitchFamily="34" charset="0"/>
                <a:ea typeface="Calibri"/>
                <a:cs typeface="Calibri" panose="020F0502020204030204" pitchFamily="34" charset="0"/>
                <a:sym typeface="Calibri"/>
              </a:rPr>
              <a:t>Big pharma and medical device companies routinely use M&amp;A to build their portfolio.</a:t>
            </a:r>
          </a:p>
          <a:p>
            <a:pPr marL="176213" marR="0" lvl="0" indent="-176213" algn="l" rtl="0">
              <a:lnSpc>
                <a:spcPct val="107000"/>
              </a:lnSpc>
              <a:spcBef>
                <a:spcPts val="0"/>
              </a:spcBef>
              <a:spcAft>
                <a:spcPts val="0"/>
              </a:spcAft>
              <a:buClr>
                <a:schemeClr val="bg1"/>
              </a:buClr>
              <a:buSzPts val="1400"/>
              <a:buFont typeface="Arial"/>
              <a:buChar char="•"/>
            </a:pPr>
            <a:endParaRPr lang="en-US" sz="2200">
              <a:solidFill>
                <a:schemeClr val="bg1"/>
              </a:solidFill>
              <a:latin typeface="Calibri" panose="020F0502020204030204" pitchFamily="34" charset="0"/>
              <a:ea typeface="Calibri"/>
              <a:cs typeface="Calibri" panose="020F0502020204030204" pitchFamily="34" charset="0"/>
              <a:sym typeface="Calibri"/>
            </a:endParaRPr>
          </a:p>
          <a:p>
            <a:pPr marL="346075" lvl="2">
              <a:lnSpc>
                <a:spcPct val="107000"/>
              </a:lnSpc>
              <a:buClr>
                <a:schemeClr val="bg1"/>
              </a:buClr>
              <a:buSzPts val="1400"/>
            </a:pPr>
            <a:r>
              <a:rPr lang="en-US" sz="2200" b="1">
                <a:solidFill>
                  <a:schemeClr val="bg1"/>
                </a:solidFill>
                <a:latin typeface="Calibri" panose="020F0502020204030204" pitchFamily="34" charset="0"/>
                <a:ea typeface="Calibri"/>
                <a:cs typeface="Calibri" panose="020F0502020204030204" pitchFamily="34" charset="0"/>
                <a:sym typeface="Calibri"/>
              </a:rPr>
              <a:t>Hologic bought </a:t>
            </a:r>
            <a:r>
              <a:rPr lang="en-US" sz="2200" b="1" err="1">
                <a:solidFill>
                  <a:schemeClr val="bg1"/>
                </a:solidFill>
                <a:latin typeface="Calibri" panose="020F0502020204030204" pitchFamily="34" charset="0"/>
                <a:ea typeface="Calibri"/>
                <a:cs typeface="Calibri" panose="020F0502020204030204" pitchFamily="34" charset="0"/>
                <a:sym typeface="Calibri"/>
              </a:rPr>
              <a:t>Endomagnetics</a:t>
            </a:r>
            <a:r>
              <a:rPr lang="en-US" sz="2200" b="1">
                <a:solidFill>
                  <a:schemeClr val="bg1"/>
                </a:solidFill>
                <a:latin typeface="Calibri" panose="020F0502020204030204" pitchFamily="34" charset="0"/>
                <a:ea typeface="Calibri"/>
                <a:cs typeface="Calibri" panose="020F0502020204030204" pitchFamily="34" charset="0"/>
                <a:sym typeface="Calibri"/>
              </a:rPr>
              <a:t> iron oxide tracer agent for $300M</a:t>
            </a:r>
          </a:p>
          <a:p>
            <a:pPr marL="176213" marR="0" lvl="0" indent="-176213" algn="l" rtl="0">
              <a:lnSpc>
                <a:spcPct val="107000"/>
              </a:lnSpc>
              <a:spcBef>
                <a:spcPts val="0"/>
              </a:spcBef>
              <a:spcAft>
                <a:spcPts val="0"/>
              </a:spcAft>
              <a:buClr>
                <a:schemeClr val="bg1"/>
              </a:buClr>
              <a:buSzPts val="1400"/>
              <a:buFont typeface="Arial"/>
              <a:buChar char="•"/>
            </a:pPr>
            <a:endParaRPr lang="en-US" sz="2200">
              <a:solidFill>
                <a:schemeClr val="bg1"/>
              </a:solidFill>
              <a:latin typeface="Calibri" panose="020F0502020204030204" pitchFamily="34" charset="0"/>
              <a:ea typeface="Calibri"/>
              <a:cs typeface="Calibri" panose="020F0502020204030204" pitchFamily="34" charset="0"/>
              <a:sym typeface="Calibri"/>
            </a:endParaRPr>
          </a:p>
          <a:p>
            <a:pPr marL="176213" marR="0" lvl="0" indent="-176213" algn="l" rtl="0">
              <a:lnSpc>
                <a:spcPct val="107000"/>
              </a:lnSpc>
              <a:spcBef>
                <a:spcPts val="0"/>
              </a:spcBef>
              <a:spcAft>
                <a:spcPts val="0"/>
              </a:spcAft>
              <a:buClr>
                <a:schemeClr val="bg1"/>
              </a:buClr>
              <a:buSzPts val="1400"/>
              <a:buFont typeface="Arial"/>
              <a:buChar char="•"/>
            </a:pPr>
            <a:r>
              <a:rPr lang="en-US" sz="2200">
                <a:solidFill>
                  <a:schemeClr val="bg1"/>
                </a:solidFill>
                <a:latin typeface="Calibri" panose="020F0502020204030204" pitchFamily="34" charset="0"/>
                <a:ea typeface="Calibri"/>
                <a:cs typeface="Calibri" panose="020F0502020204030204" pitchFamily="34" charset="0"/>
                <a:sym typeface="Calibri"/>
              </a:rPr>
              <a:t>Advancing through clinical investigations de-risks the technology and increases the transactional value of the technology.</a:t>
            </a:r>
          </a:p>
        </p:txBody>
      </p:sp>
    </p:spTree>
    <p:extLst>
      <p:ext uri="{BB962C8B-B14F-4D97-AF65-F5344CB8AC3E}">
        <p14:creationId xmlns:p14="http://schemas.microsoft.com/office/powerpoint/2010/main" val="4256068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sp>
        <p:nvSpPr>
          <p:cNvPr id="2354" name="Google Shape;2354;p63"/>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pic>
        <p:nvPicPr>
          <p:cNvPr id="2355" name="Google Shape;2355;p63" descr="Icon&#10;&#10;Description automatically generated"/>
          <p:cNvPicPr preferRelativeResize="0"/>
          <p:nvPr/>
        </p:nvPicPr>
        <p:blipFill rotWithShape="1">
          <a:blip r:embed="rId3">
            <a:alphaModFix amt="13000"/>
          </a:blip>
          <a:srcRect/>
          <a:stretch/>
        </p:blipFill>
        <p:spPr>
          <a:xfrm>
            <a:off x="2807493" y="190762"/>
            <a:ext cx="6577013" cy="6577013"/>
          </a:xfrm>
          <a:prstGeom prst="rect">
            <a:avLst/>
          </a:prstGeom>
          <a:noFill/>
          <a:ln>
            <a:noFill/>
          </a:ln>
        </p:spPr>
      </p:pic>
      <p:sp>
        <p:nvSpPr>
          <p:cNvPr id="2356" name="Google Shape;2356;p63"/>
          <p:cNvSpPr txBox="1"/>
          <p:nvPr/>
        </p:nvSpPr>
        <p:spPr>
          <a:xfrm>
            <a:off x="838200" y="2630576"/>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400">
                <a:solidFill>
                  <a:srgbClr val="595959"/>
                </a:solidFill>
                <a:latin typeface="Avenir"/>
                <a:sym typeface="Avenir"/>
              </a:rPr>
              <a:t>FORMAL BUSINESS</a:t>
            </a:r>
            <a:endParaRPr lang="en-US" sz="4400">
              <a:solidFill>
                <a:srgbClr val="595959"/>
              </a:solidFill>
              <a:latin typeface="Avenir"/>
            </a:endParaRPr>
          </a:p>
        </p:txBody>
      </p:sp>
    </p:spTree>
    <p:extLst>
      <p:ext uri="{BB962C8B-B14F-4D97-AF65-F5344CB8AC3E}">
        <p14:creationId xmlns:p14="http://schemas.microsoft.com/office/powerpoint/2010/main" val="803482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
          <p:cNvSpPr txBox="1">
            <a:spLocks noGrp="1"/>
          </p:cNvSpPr>
          <p:nvPr>
            <p:ph type="title"/>
          </p:nvPr>
        </p:nvSpPr>
        <p:spPr>
          <a:xfrm>
            <a:off x="380921" y="201820"/>
            <a:ext cx="9731478" cy="80203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500"/>
              <a:buFont typeface="Calibri"/>
              <a:buNone/>
            </a:pPr>
            <a:r>
              <a:rPr lang="en-US" sz="3500" dirty="0"/>
              <a:t>Receipt and Consideration of Accounts &amp; Reports</a:t>
            </a:r>
            <a:endParaRPr sz="3500" dirty="0">
              <a:latin typeface="Avenir"/>
              <a:ea typeface="Avenir"/>
              <a:cs typeface="Avenir"/>
              <a:sym typeface="Avenir"/>
            </a:endParaRPr>
          </a:p>
        </p:txBody>
      </p:sp>
      <p:sp>
        <p:nvSpPr>
          <p:cNvPr id="6" name="Slide Number Placeholder 5">
            <a:extLst>
              <a:ext uri="{FF2B5EF4-FFF2-40B4-BE49-F238E27FC236}">
                <a16:creationId xmlns:a16="http://schemas.microsoft.com/office/drawing/2014/main" id="{C9316054-F019-894C-930C-2B3EFEE72474}"/>
              </a:ext>
            </a:extLst>
          </p:cNvPr>
          <p:cNvSpPr>
            <a:spLocks noGrp="1"/>
          </p:cNvSpPr>
          <p:nvPr>
            <p:ph type="sldNum" idx="4294967295"/>
          </p:nvPr>
        </p:nvSpPr>
        <p:spPr>
          <a:xfrm>
            <a:off x="4038600" y="6291055"/>
            <a:ext cx="4114800" cy="365125"/>
          </a:xfrm>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15</a:t>
            </a:fld>
            <a:endParaRPr lang="en-US"/>
          </a:p>
        </p:txBody>
      </p:sp>
      <p:sp>
        <p:nvSpPr>
          <p:cNvPr id="7" name="Rectangle 6">
            <a:extLst>
              <a:ext uri="{FF2B5EF4-FFF2-40B4-BE49-F238E27FC236}">
                <a16:creationId xmlns:a16="http://schemas.microsoft.com/office/drawing/2014/main" id="{44763D57-D76D-B3B6-D0B0-AF8D575727B4}"/>
              </a:ext>
            </a:extLst>
          </p:cNvPr>
          <p:cNvSpPr/>
          <p:nvPr/>
        </p:nvSpPr>
        <p:spPr>
          <a:xfrm>
            <a:off x="380921" y="1713900"/>
            <a:ext cx="11007103" cy="4112822"/>
          </a:xfrm>
          <a:prstGeom prst="rect">
            <a:avLst/>
          </a:prstGeom>
        </p:spPr>
        <p:txBody>
          <a:bodyPr wrap="square" lIns="80165" tIns="40083" rIns="80165" bIns="40083" anchor="t">
            <a:spAutoFit/>
          </a:bodyPr>
          <a:lstStyle/>
          <a:p>
            <a:pPr algn="just"/>
            <a:r>
              <a:rPr lang="en-US" sz="2000">
                <a:solidFill>
                  <a:schemeClr val="bg1">
                    <a:lumMod val="50000"/>
                  </a:schemeClr>
                </a:solidFill>
                <a:ea typeface="Tahoma"/>
              </a:rPr>
              <a:t>To receive and consider the Financial Report of the Company and its controlled entities and the related Directors’ and Auditor’s Reports in respect of the financial year ended 31 December 2023.</a:t>
            </a:r>
            <a:endParaRPr lang="en-US" sz="2000">
              <a:solidFill>
                <a:schemeClr val="bg1">
                  <a:lumMod val="50000"/>
                </a:schemeClr>
              </a:solidFill>
            </a:endParaRPr>
          </a:p>
          <a:p>
            <a:pPr algn="just"/>
            <a:endParaRPr lang="en-US" sz="2000">
              <a:solidFill>
                <a:schemeClr val="bg1">
                  <a:lumMod val="50000"/>
                </a:schemeClr>
              </a:solidFill>
              <a:ea typeface="Tahoma"/>
            </a:endParaRPr>
          </a:p>
          <a:p>
            <a:pPr algn="just"/>
            <a:endParaRPr lang="en-US" sz="2000">
              <a:solidFill>
                <a:schemeClr val="bg1">
                  <a:lumMod val="50000"/>
                </a:schemeClr>
              </a:solidFill>
              <a:ea typeface="Tahoma"/>
            </a:endParaRPr>
          </a:p>
          <a:p>
            <a:pPr algn="just"/>
            <a:r>
              <a:rPr lang="en-US" sz="2000" b="1">
                <a:solidFill>
                  <a:schemeClr val="bg1">
                    <a:lumMod val="50000"/>
                  </a:schemeClr>
                </a:solidFill>
                <a:ea typeface="Tahoma"/>
              </a:rPr>
              <a:t>Further Information</a:t>
            </a:r>
          </a:p>
          <a:p>
            <a:pPr marL="285750" indent="-285750" algn="just">
              <a:buFont typeface="Arial" panose="020B0604020202020204" pitchFamily="34" charset="0"/>
              <a:buChar char="•"/>
            </a:pPr>
            <a:r>
              <a:rPr lang="en-US" sz="2000">
                <a:solidFill>
                  <a:schemeClr val="bg1">
                    <a:lumMod val="50000"/>
                  </a:schemeClr>
                </a:solidFill>
                <a:ea typeface="Tahoma"/>
              </a:rPr>
              <a:t>There is no requirement in relation to the receipt and consideration of Accounts and Reports. </a:t>
            </a:r>
          </a:p>
          <a:p>
            <a:pPr marL="285750" indent="-285750" algn="just">
              <a:buFont typeface="Arial" panose="020B0604020202020204" pitchFamily="34" charset="0"/>
              <a:buChar char="•"/>
            </a:pPr>
            <a:r>
              <a:rPr lang="en-US" sz="2000">
                <a:solidFill>
                  <a:schemeClr val="bg1">
                    <a:lumMod val="50000"/>
                  </a:schemeClr>
                </a:solidFill>
                <a:ea typeface="Tahoma"/>
              </a:rPr>
              <a:t>As this matter does not require a vote, we will now </a:t>
            </a:r>
            <a:r>
              <a:rPr lang="en-US" sz="2000" b="1">
                <a:solidFill>
                  <a:schemeClr val="bg1">
                    <a:lumMod val="50000"/>
                  </a:schemeClr>
                </a:solidFill>
                <a:ea typeface="Tahoma"/>
              </a:rPr>
              <a:t>open the poll </a:t>
            </a:r>
            <a:r>
              <a:rPr lang="en-US" sz="2000">
                <a:solidFill>
                  <a:schemeClr val="bg1">
                    <a:lumMod val="50000"/>
                  </a:schemeClr>
                </a:solidFill>
                <a:ea typeface="Tahoma"/>
              </a:rPr>
              <a:t>and Shareholders and their representatives may cast their votes as and when the Resolutions are being addressed.  You will also have some time after all the Resolutions have been addressed to cast your votes.</a:t>
            </a:r>
          </a:p>
          <a:p>
            <a:pPr marL="285750" indent="-285750" algn="just">
              <a:buFont typeface="Arial" panose="020B0604020202020204" pitchFamily="34" charset="0"/>
              <a:buChar char="•"/>
            </a:pPr>
            <a:endParaRPr lang="en-US" sz="2000">
              <a:solidFill>
                <a:schemeClr val="bg1">
                  <a:lumMod val="50000"/>
                </a:schemeClr>
              </a:solidFill>
              <a:ea typeface="Tahoma"/>
            </a:endParaRPr>
          </a:p>
          <a:p>
            <a:pPr marL="285750" indent="-285750" algn="just">
              <a:buFont typeface="Arial" panose="020B0604020202020204" pitchFamily="34" charset="0"/>
              <a:buChar char="•"/>
            </a:pPr>
            <a:endParaRPr lang="en-US" sz="2400">
              <a:solidFill>
                <a:schemeClr val="bg1">
                  <a:lumMod val="50000"/>
                </a:schemeClr>
              </a:solidFill>
              <a:ea typeface="Tahoma" panose="020B0604030504040204" pitchFamily="34" charset="0"/>
              <a:cs typeface="Arial"/>
            </a:endParaRPr>
          </a:p>
          <a:p>
            <a:pPr marL="285750" indent="-285750" algn="just">
              <a:buFont typeface="Arial" panose="020B0604020202020204" pitchFamily="34" charset="0"/>
              <a:buChar char="•"/>
            </a:pPr>
            <a:endParaRPr lang="en-AU" sz="1800">
              <a:solidFill>
                <a:schemeClr val="bg1">
                  <a:lumMod val="50000"/>
                </a:schemeClr>
              </a:solidFill>
              <a:ea typeface="Tahoma" panose="020B0604030504040204" pitchFamily="34" charset="0"/>
              <a:cs typeface="Arial"/>
            </a:endParaRPr>
          </a:p>
        </p:txBody>
      </p:sp>
    </p:spTree>
    <p:extLst>
      <p:ext uri="{BB962C8B-B14F-4D97-AF65-F5344CB8AC3E}">
        <p14:creationId xmlns:p14="http://schemas.microsoft.com/office/powerpoint/2010/main" val="3619535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
          <p:cNvSpPr txBox="1">
            <a:spLocks noGrp="1"/>
          </p:cNvSpPr>
          <p:nvPr>
            <p:ph type="title"/>
          </p:nvPr>
        </p:nvSpPr>
        <p:spPr>
          <a:xfrm>
            <a:off x="294968" y="226659"/>
            <a:ext cx="9180872" cy="80203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FFFF"/>
              </a:buClr>
              <a:buSzPts val="4500"/>
              <a:buFont typeface="Calibri"/>
              <a:buNone/>
            </a:pPr>
            <a:r>
              <a:rPr lang="en-US" sz="3500">
                <a:solidFill>
                  <a:srgbClr val="FFFFFF"/>
                </a:solidFill>
              </a:rPr>
              <a:t>Resolution 1: Adoption of Remuneration Report</a:t>
            </a:r>
            <a:endParaRPr sz="3500">
              <a:latin typeface="Avenir"/>
              <a:ea typeface="Avenir"/>
              <a:cs typeface="Avenir"/>
              <a:sym typeface="Avenir"/>
            </a:endParaRPr>
          </a:p>
        </p:txBody>
      </p:sp>
      <p:sp>
        <p:nvSpPr>
          <p:cNvPr id="6" name="Slide Number Placeholder 5">
            <a:extLst>
              <a:ext uri="{FF2B5EF4-FFF2-40B4-BE49-F238E27FC236}">
                <a16:creationId xmlns:a16="http://schemas.microsoft.com/office/drawing/2014/main" id="{C9316054-F019-894C-930C-2B3EFEE72474}"/>
              </a:ext>
            </a:extLst>
          </p:cNvPr>
          <p:cNvSpPr>
            <a:spLocks noGrp="1"/>
          </p:cNvSpPr>
          <p:nvPr>
            <p:ph type="sldNum" idx="4294967295"/>
          </p:nvPr>
        </p:nvSpPr>
        <p:spPr>
          <a:xfrm>
            <a:off x="4038600" y="6291055"/>
            <a:ext cx="4114800" cy="365125"/>
          </a:xfrm>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16</a:t>
            </a:fld>
            <a:endParaRPr lang="en-US"/>
          </a:p>
        </p:txBody>
      </p:sp>
      <p:sp>
        <p:nvSpPr>
          <p:cNvPr id="5" name="Rectangle 4">
            <a:extLst>
              <a:ext uri="{FF2B5EF4-FFF2-40B4-BE49-F238E27FC236}">
                <a16:creationId xmlns:a16="http://schemas.microsoft.com/office/drawing/2014/main" id="{40B2EFF5-FBF0-8ADE-2E68-0976D6E39883}"/>
              </a:ext>
            </a:extLst>
          </p:cNvPr>
          <p:cNvSpPr/>
          <p:nvPr/>
        </p:nvSpPr>
        <p:spPr>
          <a:xfrm>
            <a:off x="294968" y="1034743"/>
            <a:ext cx="11181137" cy="5013167"/>
          </a:xfrm>
          <a:prstGeom prst="rect">
            <a:avLst/>
          </a:prstGeom>
          <a:ln>
            <a:solidFill>
              <a:srgbClr val="00BCE3"/>
            </a:solidFill>
          </a:ln>
        </p:spPr>
        <p:txBody>
          <a:bodyPr wrap="square" lIns="91440" tIns="45720" rIns="91440" bIns="45720" anchor="t">
            <a:spAutoFit/>
          </a:bodyPr>
          <a:lstStyle/>
          <a:p>
            <a:pPr defTabSz="453363" hangingPunct="0">
              <a:lnSpc>
                <a:spcPct val="130000"/>
              </a:lnSpc>
              <a:spcAft>
                <a:spcPts val="100"/>
              </a:spcAft>
              <a:buClrTx/>
              <a:defRPr/>
            </a:pPr>
            <a:r>
              <a:rPr kumimoji="0" lang="en-US" sz="1600" b="0" i="0" u="none" strike="noStrike" kern="0" cap="none" spc="0" normalizeH="0" baseline="0" noProof="0">
                <a:ln>
                  <a:noFill/>
                </a:ln>
                <a:solidFill>
                  <a:schemeClr val="bg1">
                    <a:lumMod val="50000"/>
                  </a:schemeClr>
                </a:solidFill>
                <a:effectLst/>
                <a:uLnTx/>
                <a:uFillTx/>
                <a:ea typeface="Tahoma"/>
                <a:sym typeface="Helvetica Light"/>
              </a:rPr>
              <a:t>To consider and, if thought fit, to pass the following resolution as an ordinary resolution:</a:t>
            </a:r>
            <a:r>
              <a:rPr lang="en-US" sz="1600">
                <a:solidFill>
                  <a:schemeClr val="bg1">
                    <a:lumMod val="50000"/>
                  </a:schemeClr>
                </a:solidFill>
                <a:ea typeface="Tahoma"/>
                <a:sym typeface="Helvetica Light"/>
              </a:rPr>
              <a:t> </a:t>
            </a:r>
            <a:endParaRPr lang="en-US" sz="1600" b="0" i="0" u="none" strike="noStrike" kern="0" cap="none" spc="0" normalizeH="0" baseline="0" noProof="0">
              <a:ln>
                <a:noFill/>
              </a:ln>
              <a:solidFill>
                <a:schemeClr val="bg1">
                  <a:lumMod val="50000"/>
                </a:schemeClr>
              </a:solidFill>
              <a:effectLst/>
              <a:uLnTx/>
              <a:uFillTx/>
              <a:ea typeface="Tahoma" panose="020B0604030504040204" pitchFamily="34" charset="0"/>
            </a:endParaRPr>
          </a:p>
          <a:p>
            <a:pPr marL="0" marR="0" lvl="0" indent="0" defTabSz="453363" eaLnBrk="1" fontAlgn="auto" latinLnBrk="0" hangingPunct="0">
              <a:lnSpc>
                <a:spcPct val="130000"/>
              </a:lnSpc>
              <a:spcBef>
                <a:spcPts val="0"/>
              </a:spcBef>
              <a:spcAft>
                <a:spcPts val="100"/>
              </a:spcAft>
              <a:buClrTx/>
              <a:buSzTx/>
              <a:buFontTx/>
              <a:buNone/>
              <a:tabLst/>
              <a:defRPr/>
            </a:pPr>
            <a:endParaRPr lang="en-US" sz="1600" b="0" i="0" u="none" strike="noStrike" kern="0" cap="none" spc="0" normalizeH="0" baseline="0" noProof="0">
              <a:ln>
                <a:noFill/>
              </a:ln>
              <a:solidFill>
                <a:schemeClr val="bg1">
                  <a:lumMod val="50000"/>
                </a:schemeClr>
              </a:solidFill>
              <a:effectLst/>
              <a:uLnTx/>
              <a:uFillTx/>
              <a:ea typeface="Tahoma" panose="020B0604030504040204" pitchFamily="34" charset="0"/>
            </a:endParaRPr>
          </a:p>
          <a:p>
            <a:pPr algn="ctr" defTabSz="453363" hangingPunct="0">
              <a:lnSpc>
                <a:spcPct val="130000"/>
              </a:lnSpc>
              <a:spcAft>
                <a:spcPts val="100"/>
              </a:spcAft>
              <a:buClrTx/>
              <a:defRPr/>
            </a:pPr>
            <a:r>
              <a:rPr kumimoji="0" lang="en-US" sz="1600" b="1" i="1" u="none" strike="noStrike" kern="0" cap="none" spc="0" normalizeH="0" baseline="0" noProof="0">
                <a:ln>
                  <a:noFill/>
                </a:ln>
                <a:solidFill>
                  <a:schemeClr val="bg1">
                    <a:lumMod val="50000"/>
                  </a:schemeClr>
                </a:solidFill>
                <a:effectLst/>
                <a:uLnTx/>
                <a:uFillTx/>
                <a:ea typeface="Tahoma"/>
                <a:sym typeface="Helvetica Light"/>
              </a:rPr>
              <a:t>“That the Remuneration Report of the Company and its controlled entities for the year ended 31</a:t>
            </a:r>
            <a:r>
              <a:rPr lang="en-US" sz="1600" b="1" i="1">
                <a:solidFill>
                  <a:schemeClr val="bg1">
                    <a:lumMod val="50000"/>
                  </a:schemeClr>
                </a:solidFill>
                <a:ea typeface="Tahoma"/>
                <a:sym typeface="Helvetica Light"/>
              </a:rPr>
              <a:t> </a:t>
            </a:r>
            <a:endParaRPr lang="en-US" sz="1600" b="1" i="1" u="none" strike="noStrike" kern="0" cap="none" spc="0" normalizeH="0" baseline="0" noProof="0">
              <a:ln>
                <a:noFill/>
              </a:ln>
              <a:solidFill>
                <a:schemeClr val="bg1">
                  <a:lumMod val="50000"/>
                </a:schemeClr>
              </a:solidFill>
              <a:effectLst/>
              <a:uLnTx/>
              <a:uFillTx/>
              <a:ea typeface="Tahoma" panose="020B0604030504040204" pitchFamily="34" charset="0"/>
            </a:endParaRPr>
          </a:p>
          <a:p>
            <a:pPr algn="ctr" defTabSz="453363" hangingPunct="0">
              <a:lnSpc>
                <a:spcPct val="130000"/>
              </a:lnSpc>
              <a:spcAft>
                <a:spcPts val="100"/>
              </a:spcAft>
              <a:buClrTx/>
              <a:defRPr/>
            </a:pPr>
            <a:r>
              <a:rPr kumimoji="0" lang="en-US" sz="1600" b="1" i="1" u="none" strike="noStrike" kern="0" cap="none" spc="0" normalizeH="0" baseline="0" noProof="0">
                <a:ln>
                  <a:noFill/>
                </a:ln>
                <a:solidFill>
                  <a:schemeClr val="bg1">
                    <a:lumMod val="50000"/>
                  </a:schemeClr>
                </a:solidFill>
                <a:effectLst/>
                <a:uLnTx/>
                <a:uFillTx/>
                <a:ea typeface="Tahoma"/>
                <a:sym typeface="Helvetica Light"/>
              </a:rPr>
              <a:t>December 2023 be adopted in accordance with section 250R of the Corporations Act.”</a:t>
            </a:r>
            <a:r>
              <a:rPr lang="en-US" sz="1600" b="1" i="1">
                <a:solidFill>
                  <a:schemeClr val="bg1">
                    <a:lumMod val="50000"/>
                  </a:schemeClr>
                </a:solidFill>
                <a:ea typeface="Tahoma"/>
                <a:sym typeface="Helvetica Light"/>
              </a:rPr>
              <a:t> </a:t>
            </a:r>
            <a:endParaRPr lang="en-US" sz="1600" b="1" i="1" u="none" strike="noStrike" kern="0" cap="none" spc="0" normalizeH="0" baseline="0" noProof="0">
              <a:ln>
                <a:noFill/>
              </a:ln>
              <a:solidFill>
                <a:schemeClr val="bg1">
                  <a:lumMod val="50000"/>
                </a:schemeClr>
              </a:solidFill>
              <a:effectLst/>
              <a:uLnTx/>
              <a:uFillTx/>
              <a:ea typeface="Tahoma" panose="020B0604030504040204" pitchFamily="34" charset="0"/>
            </a:endParaRPr>
          </a:p>
          <a:p>
            <a:pPr marL="0" marR="0" lvl="0" indent="0" algn="ctr" defTabSz="453363" eaLnBrk="1" fontAlgn="auto" latinLnBrk="0" hangingPunct="0">
              <a:lnSpc>
                <a:spcPct val="130000"/>
              </a:lnSpc>
              <a:spcBef>
                <a:spcPts val="0"/>
              </a:spcBef>
              <a:spcAft>
                <a:spcPts val="100"/>
              </a:spcAft>
              <a:buClrTx/>
              <a:buSzTx/>
              <a:buFontTx/>
              <a:buNone/>
              <a:tabLst/>
              <a:defRPr/>
            </a:pPr>
            <a:endParaRPr lang="en-US" sz="1600" b="1" i="1" u="none" strike="noStrike" kern="0" cap="none" spc="0" normalizeH="0" baseline="0" noProof="0">
              <a:ln>
                <a:noFill/>
              </a:ln>
              <a:solidFill>
                <a:schemeClr val="bg1">
                  <a:lumMod val="50000"/>
                </a:schemeClr>
              </a:solidFill>
              <a:effectLst/>
              <a:uLnTx/>
              <a:uFillTx/>
              <a:ea typeface="Tahoma" panose="020B0604030504040204" pitchFamily="34" charset="0"/>
            </a:endParaRPr>
          </a:p>
          <a:p>
            <a:pPr marL="0" marR="0" lvl="0" indent="0" defTabSz="453363" eaLnBrk="1" fontAlgn="auto" latinLnBrk="0" hangingPunct="0">
              <a:lnSpc>
                <a:spcPct val="130000"/>
              </a:lnSpc>
              <a:spcBef>
                <a:spcPts val="0"/>
              </a:spcBef>
              <a:spcAft>
                <a:spcPts val="100"/>
              </a:spcAft>
              <a:buClrTx/>
              <a:buSzTx/>
              <a:buFontTx/>
              <a:buNone/>
              <a:tabLst/>
              <a:defRPr/>
            </a:pPr>
            <a:r>
              <a:rPr kumimoji="0" lang="en-US" sz="1600" b="1" i="0" u="none" strike="noStrike" kern="0" cap="none" spc="0" normalizeH="0" baseline="0" noProof="0">
                <a:ln>
                  <a:noFill/>
                </a:ln>
                <a:solidFill>
                  <a:schemeClr val="bg1">
                    <a:lumMod val="50000"/>
                  </a:schemeClr>
                </a:solidFill>
                <a:effectLst/>
                <a:uLnTx/>
                <a:uFillTx/>
                <a:ea typeface="Tahoma"/>
                <a:sym typeface="Helvetica Light"/>
              </a:rPr>
              <a:t>Proxy Results:</a:t>
            </a:r>
            <a:endParaRPr lang="en-US" sz="1600" b="1" i="0" u="none" strike="noStrike" kern="0" cap="none" spc="0" normalizeH="0" baseline="0" noProof="0">
              <a:ln>
                <a:noFill/>
              </a:ln>
              <a:solidFill>
                <a:schemeClr val="bg1">
                  <a:lumMod val="50000"/>
                </a:schemeClr>
              </a:solidFill>
              <a:effectLst/>
              <a:uLnTx/>
              <a:uFillTx/>
              <a:ea typeface="Tahoma"/>
            </a:endParaRPr>
          </a:p>
          <a:p>
            <a:pPr marL="0" marR="0" lvl="0" indent="0" defTabSz="453363" eaLnBrk="1" fontAlgn="auto" latinLnBrk="0" hangingPunct="0">
              <a:lnSpc>
                <a:spcPct val="100000"/>
              </a:lnSpc>
              <a:spcBef>
                <a:spcPts val="0"/>
              </a:spcBef>
              <a:spcAft>
                <a:spcPts val="0"/>
              </a:spcAft>
              <a:buClrTx/>
              <a:buSzTx/>
              <a:buFontTx/>
              <a:buNone/>
              <a:tabLst/>
              <a:defRPr/>
            </a:pPr>
            <a:endParaRPr lang="en-US" sz="1600" b="0" i="0" u="none" strike="noStrike" kern="0" cap="none" spc="0" normalizeH="0" baseline="0" noProof="0">
              <a:ln>
                <a:noFill/>
              </a:ln>
              <a:solidFill>
                <a:schemeClr val="bg1">
                  <a:lumMod val="50000"/>
                </a:schemeClr>
              </a:solidFill>
              <a:effectLst/>
              <a:uLnTx/>
              <a:uFillTx/>
              <a:ea typeface="+mn-ea"/>
            </a:endParaRPr>
          </a:p>
          <a:p>
            <a:pPr marL="0" marR="0" lvl="0" indent="0" defTabSz="453363" eaLnBrk="1" fontAlgn="auto" latinLnBrk="0" hangingPunct="0">
              <a:lnSpc>
                <a:spcPct val="100000"/>
              </a:lnSpc>
              <a:spcBef>
                <a:spcPts val="0"/>
              </a:spcBef>
              <a:spcAft>
                <a:spcPts val="0"/>
              </a:spcAft>
              <a:buClrTx/>
              <a:buSzTx/>
              <a:buFontTx/>
              <a:buNone/>
              <a:tabLst/>
              <a:defRPr/>
            </a:pPr>
            <a:endParaRPr lang="en-US" sz="1600" b="0" i="0" u="none" strike="noStrike" kern="0" cap="none" spc="0" normalizeH="0" baseline="0" noProof="0">
              <a:ln>
                <a:noFill/>
              </a:ln>
              <a:solidFill>
                <a:schemeClr val="bg1">
                  <a:lumMod val="50000"/>
                </a:schemeClr>
              </a:solidFill>
              <a:effectLst/>
              <a:uLnTx/>
              <a:uFillTx/>
              <a:ea typeface="+mn-ea"/>
            </a:endParaRPr>
          </a:p>
          <a:p>
            <a:pPr marL="0" marR="0" lvl="0" indent="0" defTabSz="453363" eaLnBrk="1" fontAlgn="auto" latinLnBrk="0" hangingPunct="0">
              <a:lnSpc>
                <a:spcPct val="100000"/>
              </a:lnSpc>
              <a:spcBef>
                <a:spcPts val="0"/>
              </a:spcBef>
              <a:spcAft>
                <a:spcPts val="0"/>
              </a:spcAft>
              <a:buClrTx/>
              <a:buSzTx/>
              <a:buFontTx/>
              <a:buNone/>
              <a:tabLst/>
              <a:defRPr/>
            </a:pPr>
            <a:endParaRPr lang="en-US" sz="1600" b="0" i="0" u="none" strike="noStrike" kern="0" cap="none" spc="0" normalizeH="0" baseline="0" noProof="0">
              <a:ln>
                <a:noFill/>
              </a:ln>
              <a:solidFill>
                <a:schemeClr val="bg1">
                  <a:lumMod val="50000"/>
                </a:schemeClr>
              </a:solidFill>
              <a:effectLst/>
              <a:uLnTx/>
              <a:uFillTx/>
              <a:ea typeface="+mn-ea"/>
            </a:endParaRPr>
          </a:p>
          <a:p>
            <a:pPr marL="0" marR="0" lvl="0" indent="0" defTabSz="453363" eaLnBrk="1" fontAlgn="auto" latinLnBrk="0" hangingPunct="0">
              <a:lnSpc>
                <a:spcPct val="100000"/>
              </a:lnSpc>
              <a:spcBef>
                <a:spcPts val="0"/>
              </a:spcBef>
              <a:spcAft>
                <a:spcPts val="0"/>
              </a:spcAft>
              <a:buClrTx/>
              <a:buSzTx/>
              <a:buFontTx/>
              <a:buNone/>
              <a:tabLst/>
              <a:defRPr/>
            </a:pPr>
            <a:endParaRPr lang="en-US" sz="1600" b="0" i="0" u="none" strike="noStrike" kern="0" cap="none" spc="0" normalizeH="0" baseline="0" noProof="0">
              <a:ln>
                <a:noFill/>
              </a:ln>
              <a:solidFill>
                <a:schemeClr val="bg1">
                  <a:lumMod val="50000"/>
                </a:schemeClr>
              </a:solidFill>
              <a:effectLst/>
              <a:uLnTx/>
              <a:uFillTx/>
              <a:ea typeface="+mn-ea"/>
            </a:endParaRPr>
          </a:p>
          <a:p>
            <a:pPr marL="0" marR="0" lvl="0" indent="0" defTabSz="453363" eaLnBrk="1" fontAlgn="auto" latinLnBrk="0" hangingPunct="0">
              <a:lnSpc>
                <a:spcPct val="130000"/>
              </a:lnSpc>
              <a:spcBef>
                <a:spcPts val="0"/>
              </a:spcBef>
              <a:spcAft>
                <a:spcPts val="100"/>
              </a:spcAft>
              <a:buClrTx/>
              <a:buSzTx/>
              <a:buFontTx/>
              <a:buNone/>
              <a:tabLst/>
              <a:defRPr/>
            </a:pPr>
            <a:endParaRPr lang="en-US" sz="1600" b="1" i="0" u="none" strike="noStrike" kern="0" cap="none" spc="0" normalizeH="0" baseline="0" noProof="0">
              <a:ln>
                <a:noFill/>
              </a:ln>
              <a:solidFill>
                <a:schemeClr val="bg1">
                  <a:lumMod val="50000"/>
                </a:schemeClr>
              </a:solidFill>
              <a:effectLst/>
              <a:uLnTx/>
              <a:uFillTx/>
              <a:ea typeface="Tahoma" panose="020B0604030504040204" pitchFamily="34" charset="0"/>
            </a:endParaRPr>
          </a:p>
          <a:p>
            <a:pPr defTabSz="453363" hangingPunct="0">
              <a:lnSpc>
                <a:spcPct val="130000"/>
              </a:lnSpc>
              <a:spcAft>
                <a:spcPts val="100"/>
              </a:spcAft>
              <a:buClrTx/>
              <a:defRPr/>
            </a:pPr>
            <a:r>
              <a:rPr kumimoji="0" lang="en-US" sz="1600" b="1" i="0" u="none" strike="noStrike" kern="0" cap="none" spc="0" normalizeH="0" baseline="0" noProof="0">
                <a:ln>
                  <a:noFill/>
                </a:ln>
                <a:solidFill>
                  <a:schemeClr val="bg1">
                    <a:lumMod val="50000"/>
                  </a:schemeClr>
                </a:solidFill>
                <a:effectLst/>
                <a:uLnTx/>
                <a:uFillTx/>
                <a:ea typeface="Tahoma"/>
                <a:sym typeface="Helvetica Light"/>
              </a:rPr>
              <a:t>Further Information</a:t>
            </a:r>
            <a:r>
              <a:rPr lang="en-US" sz="1600" b="1">
                <a:solidFill>
                  <a:schemeClr val="bg1">
                    <a:lumMod val="50000"/>
                  </a:schemeClr>
                </a:solidFill>
                <a:ea typeface="Tahoma"/>
                <a:sym typeface="Helvetica Light"/>
              </a:rPr>
              <a:t> </a:t>
            </a:r>
            <a:endParaRPr lang="en-US" sz="1600" b="0" i="0" u="none" strike="noStrike" kern="0" cap="none" spc="0" normalizeH="0" baseline="0" noProof="0">
              <a:ln>
                <a:noFill/>
              </a:ln>
              <a:solidFill>
                <a:schemeClr val="bg1">
                  <a:lumMod val="50000"/>
                </a:schemeClr>
              </a:solidFill>
              <a:effectLst/>
              <a:uLnTx/>
              <a:uFillTx/>
              <a:ea typeface="Tahoma" panose="020B0604030504040204" pitchFamily="34" charset="0"/>
            </a:endParaRPr>
          </a:p>
          <a:p>
            <a:pPr marL="285750" indent="-285750" defTabSz="453363" hangingPunct="0">
              <a:lnSpc>
                <a:spcPct val="130000"/>
              </a:lnSpc>
              <a:spcAft>
                <a:spcPts val="100"/>
              </a:spcAft>
              <a:buClrTx/>
              <a:buFont typeface="Arial" panose="020B0604020202020204" pitchFamily="34" charset="0"/>
              <a:buChar char="•"/>
              <a:defRPr/>
            </a:pPr>
            <a:r>
              <a:rPr kumimoji="0" lang="en-US" sz="1600" b="0" i="0" u="none" strike="noStrike" kern="0" cap="none" spc="0" normalizeH="0" baseline="0" noProof="0">
                <a:ln>
                  <a:noFill/>
                </a:ln>
                <a:solidFill>
                  <a:schemeClr val="bg1">
                    <a:lumMod val="50000"/>
                  </a:schemeClr>
                </a:solidFill>
                <a:effectLst/>
                <a:uLnTx/>
                <a:uFillTx/>
                <a:ea typeface="Tahoma"/>
                <a:sym typeface="Helvetica Light"/>
              </a:rPr>
              <a:t>The Remuneration Report is set out in the Company’s Annual Report.</a:t>
            </a:r>
            <a:r>
              <a:rPr lang="en-US" sz="1600">
                <a:solidFill>
                  <a:schemeClr val="bg1">
                    <a:lumMod val="50000"/>
                  </a:schemeClr>
                </a:solidFill>
                <a:ea typeface="Tahoma"/>
                <a:sym typeface="Helvetica Light"/>
              </a:rPr>
              <a:t> </a:t>
            </a:r>
            <a:endParaRPr lang="en-US" sz="1600" b="0" i="0" u="none" strike="noStrike" kern="0" cap="none" spc="0" normalizeH="0" baseline="0" noProof="0">
              <a:ln>
                <a:noFill/>
              </a:ln>
              <a:solidFill>
                <a:schemeClr val="bg1">
                  <a:lumMod val="50000"/>
                </a:schemeClr>
              </a:solidFill>
              <a:effectLst/>
              <a:uLnTx/>
              <a:uFillTx/>
              <a:ea typeface="Tahoma" panose="020B0604030504040204" pitchFamily="34" charset="0"/>
            </a:endParaRPr>
          </a:p>
          <a:p>
            <a:pPr marL="285750" marR="0" lvl="0" indent="-285750" defTabSz="453363" eaLnBrk="1" fontAlgn="auto" latinLnBrk="0" hangingPunct="0">
              <a:lnSpc>
                <a:spcPct val="130000"/>
              </a:lnSpc>
              <a:spcBef>
                <a:spcPts val="0"/>
              </a:spcBef>
              <a:spcAft>
                <a:spcPts val="100"/>
              </a:spcAft>
              <a:buClrTx/>
              <a:buSzTx/>
              <a:buFont typeface="Arial" panose="020B0604020202020204" pitchFamily="34" charset="0"/>
              <a:buChar char="•"/>
              <a:tabLst/>
              <a:defRPr/>
            </a:pPr>
            <a:r>
              <a:rPr kumimoji="0" lang="en-US" sz="1600" b="0" i="0" u="none" strike="noStrike" kern="0" cap="none" spc="0" normalizeH="0" baseline="0" noProof="0">
                <a:ln>
                  <a:noFill/>
                </a:ln>
                <a:solidFill>
                  <a:schemeClr val="bg1">
                    <a:lumMod val="50000"/>
                  </a:schemeClr>
                </a:solidFill>
                <a:effectLst/>
                <a:uLnTx/>
                <a:uFillTx/>
                <a:ea typeface="Tahoma"/>
                <a:sym typeface="Helvetica Light"/>
              </a:rPr>
              <a:t>Undirected proxies include express </a:t>
            </a:r>
            <a:r>
              <a:rPr kumimoji="0" lang="en-US" sz="1600" b="0" i="0" u="none" strike="noStrike" kern="0" cap="none" spc="0" normalizeH="0" baseline="0" noProof="0" err="1">
                <a:ln>
                  <a:noFill/>
                </a:ln>
                <a:solidFill>
                  <a:schemeClr val="bg1">
                    <a:lumMod val="50000"/>
                  </a:schemeClr>
                </a:solidFill>
                <a:effectLst/>
                <a:uLnTx/>
                <a:uFillTx/>
                <a:ea typeface="Tahoma"/>
                <a:sym typeface="Helvetica Light"/>
              </a:rPr>
              <a:t>authorisation</a:t>
            </a:r>
            <a:r>
              <a:rPr kumimoji="0" lang="en-US" sz="1600" b="0" i="0" u="none" strike="noStrike" kern="0" cap="none" spc="0" normalizeH="0" baseline="0" noProof="0">
                <a:ln>
                  <a:noFill/>
                </a:ln>
                <a:solidFill>
                  <a:schemeClr val="bg1">
                    <a:lumMod val="50000"/>
                  </a:schemeClr>
                </a:solidFill>
                <a:effectLst/>
                <a:uLnTx/>
                <a:uFillTx/>
                <a:ea typeface="Tahoma"/>
                <a:sym typeface="Helvetica Light"/>
              </a:rPr>
              <a:t> for the Chairman to vote as they see fit and will be voted in </a:t>
            </a:r>
            <a:r>
              <a:rPr kumimoji="0" lang="en-US" sz="1600" b="0" i="0" u="none" strike="noStrike" kern="0" cap="none" spc="0" normalizeH="0" baseline="0" noProof="0" err="1">
                <a:ln>
                  <a:noFill/>
                </a:ln>
                <a:solidFill>
                  <a:schemeClr val="bg1">
                    <a:lumMod val="50000"/>
                  </a:schemeClr>
                </a:solidFill>
                <a:effectLst/>
                <a:uLnTx/>
                <a:uFillTx/>
                <a:ea typeface="Tahoma"/>
                <a:sym typeface="Helvetica Light"/>
              </a:rPr>
              <a:t>favour</a:t>
            </a:r>
            <a:r>
              <a:rPr kumimoji="0" lang="en-US" sz="1600" b="0" i="0" u="none" strike="noStrike" kern="0" cap="none" spc="0" normalizeH="0" baseline="0" noProof="0">
                <a:ln>
                  <a:noFill/>
                </a:ln>
                <a:solidFill>
                  <a:schemeClr val="bg1">
                    <a:lumMod val="50000"/>
                  </a:schemeClr>
                </a:solidFill>
                <a:effectLst/>
                <a:uLnTx/>
                <a:uFillTx/>
                <a:ea typeface="Tahoma"/>
                <a:sym typeface="Helvetica Light"/>
              </a:rPr>
              <a:t> of Resolution 1</a:t>
            </a:r>
            <a:endParaRPr lang="en-US" sz="1600" b="0" i="0" u="none" strike="noStrike" kern="0" cap="none" spc="0" normalizeH="0" baseline="0" noProof="0">
              <a:ln>
                <a:noFill/>
              </a:ln>
              <a:solidFill>
                <a:schemeClr val="bg1">
                  <a:lumMod val="50000"/>
                </a:schemeClr>
              </a:solidFill>
              <a:effectLst/>
              <a:uLnTx/>
              <a:uFillTx/>
              <a:ea typeface="Tahoma"/>
            </a:endParaRPr>
          </a:p>
          <a:p>
            <a:pPr marL="285750" marR="0" lvl="0" indent="-285750" defTabSz="453363" eaLnBrk="1" fontAlgn="auto" latinLnBrk="0" hangingPunct="0">
              <a:lnSpc>
                <a:spcPct val="130000"/>
              </a:lnSpc>
              <a:spcBef>
                <a:spcPts val="0"/>
              </a:spcBef>
              <a:spcAft>
                <a:spcPts val="100"/>
              </a:spcAft>
              <a:buClrTx/>
              <a:buSzTx/>
              <a:buFont typeface="Arial" panose="020B0604020202020204" pitchFamily="34" charset="0"/>
              <a:buChar char="•"/>
              <a:tabLst/>
              <a:defRPr/>
            </a:pPr>
            <a:r>
              <a:rPr kumimoji="0" lang="en-US" sz="1600" b="0" i="0" u="none" strike="noStrike" kern="0" cap="none" spc="0" normalizeH="0" baseline="0" noProof="0">
                <a:ln>
                  <a:noFill/>
                </a:ln>
                <a:solidFill>
                  <a:schemeClr val="bg1">
                    <a:lumMod val="50000"/>
                  </a:schemeClr>
                </a:solidFill>
                <a:effectLst/>
                <a:uLnTx/>
                <a:uFillTx/>
                <a:ea typeface="Tahoma"/>
                <a:sym typeface="Helvetica Light"/>
              </a:rPr>
              <a:t>Voting Exclusions apply as set out in the Notice of Meeting</a:t>
            </a:r>
            <a:endParaRPr lang="en-US" sz="1600" b="0" i="0" u="none" strike="noStrike" kern="0" cap="none" spc="0" normalizeH="0" baseline="0" noProof="0">
              <a:ln>
                <a:noFill/>
              </a:ln>
              <a:solidFill>
                <a:schemeClr val="bg1">
                  <a:lumMod val="50000"/>
                </a:schemeClr>
              </a:solidFill>
              <a:effectLst/>
              <a:uLnTx/>
              <a:uFillTx/>
              <a:ea typeface="Tahoma"/>
            </a:endParaRPr>
          </a:p>
        </p:txBody>
      </p:sp>
      <p:graphicFrame>
        <p:nvGraphicFramePr>
          <p:cNvPr id="7" name="Table 11">
            <a:extLst>
              <a:ext uri="{FF2B5EF4-FFF2-40B4-BE49-F238E27FC236}">
                <a16:creationId xmlns:a16="http://schemas.microsoft.com/office/drawing/2014/main" id="{379B2804-BA48-23AC-220F-CA6DE33BD380}"/>
              </a:ext>
            </a:extLst>
          </p:cNvPr>
          <p:cNvGraphicFramePr>
            <a:graphicFrameLocks noGrp="1"/>
          </p:cNvGraphicFramePr>
          <p:nvPr>
            <p:extLst>
              <p:ext uri="{D42A27DB-BD31-4B8C-83A1-F6EECF244321}">
                <p14:modId xmlns:p14="http://schemas.microsoft.com/office/powerpoint/2010/main" val="11803214"/>
              </p:ext>
            </p:extLst>
          </p:nvPr>
        </p:nvGraphicFramePr>
        <p:xfrm>
          <a:off x="2516240" y="3385701"/>
          <a:ext cx="6959600" cy="1036320"/>
        </p:xfrm>
        <a:graphic>
          <a:graphicData uri="http://schemas.openxmlformats.org/drawingml/2006/table">
            <a:tbl>
              <a:tblPr firstRow="1" bandRow="1">
                <a:tableStyleId>{5940675A-B579-460E-94D1-54222C63F5DA}</a:tableStyleId>
              </a:tblPr>
              <a:tblGrid>
                <a:gridCol w="1739900">
                  <a:extLst>
                    <a:ext uri="{9D8B030D-6E8A-4147-A177-3AD203B41FA5}">
                      <a16:colId xmlns:a16="http://schemas.microsoft.com/office/drawing/2014/main" val="666113774"/>
                    </a:ext>
                  </a:extLst>
                </a:gridCol>
                <a:gridCol w="1739900">
                  <a:extLst>
                    <a:ext uri="{9D8B030D-6E8A-4147-A177-3AD203B41FA5}">
                      <a16:colId xmlns:a16="http://schemas.microsoft.com/office/drawing/2014/main" val="659597642"/>
                    </a:ext>
                  </a:extLst>
                </a:gridCol>
                <a:gridCol w="1739900">
                  <a:extLst>
                    <a:ext uri="{9D8B030D-6E8A-4147-A177-3AD203B41FA5}">
                      <a16:colId xmlns:a16="http://schemas.microsoft.com/office/drawing/2014/main" val="2256406442"/>
                    </a:ext>
                  </a:extLst>
                </a:gridCol>
                <a:gridCol w="1739900">
                  <a:extLst>
                    <a:ext uri="{9D8B030D-6E8A-4147-A177-3AD203B41FA5}">
                      <a16:colId xmlns:a16="http://schemas.microsoft.com/office/drawing/2014/main" val="1374318769"/>
                    </a:ext>
                  </a:extLst>
                </a:gridCol>
              </a:tblGrid>
              <a:tr h="408236">
                <a:tc>
                  <a:txBody>
                    <a:bodyPr/>
                    <a:lstStyle/>
                    <a:p>
                      <a:pPr algn="ctr"/>
                      <a:r>
                        <a:rPr lang="en-AU" b="1">
                          <a:solidFill>
                            <a:schemeClr val="bg1"/>
                          </a:solidFill>
                        </a:rPr>
                        <a:t>FOR</a:t>
                      </a:r>
                    </a:p>
                  </a:txBody>
                  <a:tcPr>
                    <a:solidFill>
                      <a:srgbClr val="00B2E3"/>
                    </a:solidFill>
                  </a:tcPr>
                </a:tc>
                <a:tc>
                  <a:txBody>
                    <a:bodyPr/>
                    <a:lstStyle/>
                    <a:p>
                      <a:pPr algn="ctr"/>
                      <a:r>
                        <a:rPr lang="en-AU" b="1">
                          <a:solidFill>
                            <a:schemeClr val="bg1"/>
                          </a:solidFill>
                        </a:rPr>
                        <a:t>AGAINST</a:t>
                      </a:r>
                    </a:p>
                  </a:txBody>
                  <a:tcPr>
                    <a:solidFill>
                      <a:srgbClr val="00B2E3"/>
                    </a:solidFill>
                  </a:tcPr>
                </a:tc>
                <a:tc>
                  <a:txBody>
                    <a:bodyPr/>
                    <a:lstStyle/>
                    <a:p>
                      <a:pPr algn="ctr"/>
                      <a:r>
                        <a:rPr lang="en-AU" b="1">
                          <a:solidFill>
                            <a:schemeClr val="bg1"/>
                          </a:solidFill>
                        </a:rPr>
                        <a:t>DISCRETIONARY</a:t>
                      </a:r>
                    </a:p>
                  </a:txBody>
                  <a:tcPr>
                    <a:solidFill>
                      <a:srgbClr val="00B2E3"/>
                    </a:solidFill>
                  </a:tcPr>
                </a:tc>
                <a:tc>
                  <a:txBody>
                    <a:bodyPr/>
                    <a:lstStyle/>
                    <a:p>
                      <a:pPr algn="ctr"/>
                      <a:r>
                        <a:rPr lang="en-AU" b="1">
                          <a:solidFill>
                            <a:schemeClr val="bg1"/>
                          </a:solidFill>
                        </a:rPr>
                        <a:t>ABSTAIN/ EXCLUDE </a:t>
                      </a:r>
                    </a:p>
                  </a:txBody>
                  <a:tcPr>
                    <a:solidFill>
                      <a:srgbClr val="00B2E3"/>
                    </a:solidFill>
                  </a:tcPr>
                </a:tc>
                <a:extLst>
                  <a:ext uri="{0D108BD9-81ED-4DB2-BD59-A6C34878D82A}">
                    <a16:rowId xmlns:a16="http://schemas.microsoft.com/office/drawing/2014/main" val="2557573895"/>
                  </a:ext>
                </a:extLst>
              </a:tr>
              <a:tr h="175981">
                <a:tc>
                  <a:txBody>
                    <a:bodyPr/>
                    <a:lstStyle/>
                    <a:p>
                      <a:pPr marR="0" lvl="0" algn="ctr" rtl="0">
                        <a:lnSpc>
                          <a:spcPct val="100000"/>
                        </a:lnSpc>
                        <a:spcBef>
                          <a:spcPts val="0"/>
                        </a:spcBef>
                        <a:spcAft>
                          <a:spcPts val="0"/>
                        </a:spcAft>
                        <a:buClr>
                          <a:srgbClr val="000000"/>
                        </a:buClr>
                        <a:buFont typeface="Arial"/>
                        <a:buNone/>
                      </a:pPr>
                      <a:r>
                        <a:rPr lang="en-US" sz="1400" b="0" i="0" u="none" strike="noStrike" cap="none" spc="0" normalizeH="0" baseline="0">
                          <a:ln>
                            <a:noFill/>
                          </a:ln>
                          <a:solidFill>
                            <a:srgbClr val="808080"/>
                          </a:solidFill>
                          <a:effectLst/>
                          <a:uFillTx/>
                          <a:latin typeface="+mn-lt"/>
                          <a:ea typeface="+mn-ea"/>
                          <a:cs typeface="+mn-cs"/>
                          <a:sym typeface="Helvetica Light"/>
                        </a:rPr>
                        <a:t>148,905</a:t>
                      </a:r>
                    </a:p>
                    <a:p>
                      <a:pPr marR="0" lvl="0" algn="ctr" rtl="0">
                        <a:lnSpc>
                          <a:spcPct val="100000"/>
                        </a:lnSpc>
                        <a:spcBef>
                          <a:spcPts val="0"/>
                        </a:spcBef>
                        <a:spcAft>
                          <a:spcPts val="0"/>
                        </a:spcAft>
                        <a:buClr>
                          <a:srgbClr val="000000"/>
                        </a:buClr>
                        <a:buFont typeface="Arial"/>
                        <a:buNone/>
                      </a:pPr>
                      <a:r>
                        <a:rPr lang="en-US" sz="1400" b="0" i="0" u="none" strike="noStrike" cap="none" spc="0" normalizeH="0" baseline="0">
                          <a:ln>
                            <a:noFill/>
                          </a:ln>
                          <a:solidFill>
                            <a:srgbClr val="808080"/>
                          </a:solidFill>
                          <a:effectLst/>
                          <a:uFillTx/>
                          <a:latin typeface="+mn-lt"/>
                          <a:ea typeface="+mn-ea"/>
                          <a:cs typeface="+mn-cs"/>
                          <a:sym typeface="Helvetica Light"/>
                        </a:rPr>
                        <a:t>43.03%</a:t>
                      </a:r>
                    </a:p>
                  </a:txBody>
                  <a:tcPr marL="68580" marR="68580" marT="0" marB="0"/>
                </a:tc>
                <a:tc>
                  <a:txBody>
                    <a:bodyPr/>
                    <a:lstStyle/>
                    <a:p>
                      <a:pPr marR="0" lvl="0" algn="ctr" rtl="0">
                        <a:lnSpc>
                          <a:spcPct val="100000"/>
                        </a:lnSpc>
                        <a:spcBef>
                          <a:spcPts val="0"/>
                        </a:spcBef>
                        <a:spcAft>
                          <a:spcPts val="0"/>
                        </a:spcAft>
                        <a:buClr>
                          <a:srgbClr val="000000"/>
                        </a:buClr>
                        <a:buFont typeface="Arial"/>
                        <a:buNone/>
                      </a:pPr>
                      <a:r>
                        <a:rPr lang="en-US" sz="1400" b="0" i="0" u="none" strike="noStrike" cap="none" spc="0" normalizeH="0" baseline="0">
                          <a:ln>
                            <a:noFill/>
                          </a:ln>
                          <a:solidFill>
                            <a:srgbClr val="808080"/>
                          </a:solidFill>
                          <a:effectLst/>
                          <a:uFillTx/>
                          <a:latin typeface="+mn-lt"/>
                          <a:ea typeface="+mn-ea"/>
                          <a:cs typeface="+mn-cs"/>
                          <a:sym typeface="Helvetica Light"/>
                        </a:rPr>
                        <a:t>161,034</a:t>
                      </a:r>
                    </a:p>
                    <a:p>
                      <a:pPr marR="0" lvl="0" algn="ctr" rtl="0">
                        <a:lnSpc>
                          <a:spcPct val="100000"/>
                        </a:lnSpc>
                        <a:spcBef>
                          <a:spcPts val="0"/>
                        </a:spcBef>
                        <a:spcAft>
                          <a:spcPts val="0"/>
                        </a:spcAft>
                        <a:buClr>
                          <a:srgbClr val="000000"/>
                        </a:buClr>
                        <a:buFont typeface="Arial"/>
                        <a:buNone/>
                      </a:pPr>
                      <a:r>
                        <a:rPr lang="en-US" sz="1400" b="0" i="0" u="none" strike="noStrike" cap="none" spc="0" normalizeH="0" baseline="0">
                          <a:ln>
                            <a:noFill/>
                          </a:ln>
                          <a:solidFill>
                            <a:srgbClr val="808080"/>
                          </a:solidFill>
                          <a:effectLst/>
                          <a:uFillTx/>
                          <a:latin typeface="+mn-lt"/>
                          <a:ea typeface="+mn-ea"/>
                          <a:cs typeface="+mn-cs"/>
                          <a:sym typeface="Helvetica Light"/>
                        </a:rPr>
                        <a:t>46.53%</a:t>
                      </a:r>
                    </a:p>
                  </a:txBody>
                  <a:tcPr marL="68580" marR="68580" marT="0" marB="0"/>
                </a:tc>
                <a:tc>
                  <a:txBody>
                    <a:bodyPr/>
                    <a:lstStyle/>
                    <a:p>
                      <a:pPr marR="0" lvl="0" algn="ctr" rtl="0">
                        <a:lnSpc>
                          <a:spcPct val="100000"/>
                        </a:lnSpc>
                        <a:spcBef>
                          <a:spcPts val="0"/>
                        </a:spcBef>
                        <a:spcAft>
                          <a:spcPts val="0"/>
                        </a:spcAft>
                        <a:buClr>
                          <a:srgbClr val="000000"/>
                        </a:buClr>
                        <a:buFont typeface="Arial"/>
                        <a:buNone/>
                      </a:pPr>
                      <a:r>
                        <a:rPr lang="en-AU" sz="1400" b="0" i="0" u="none" strike="noStrike" cap="none" spc="0" normalizeH="0" baseline="0">
                          <a:ln>
                            <a:noFill/>
                          </a:ln>
                          <a:solidFill>
                            <a:srgbClr val="808080"/>
                          </a:solidFill>
                          <a:effectLst/>
                          <a:uFillTx/>
                          <a:latin typeface="+mn-lt"/>
                          <a:ea typeface="+mn-ea"/>
                          <a:cs typeface="+mn-cs"/>
                          <a:sym typeface="Arial"/>
                        </a:rPr>
                        <a:t>36,129</a:t>
                      </a:r>
                    </a:p>
                    <a:p>
                      <a:pPr marR="0" lvl="0" algn="ctr" rtl="0">
                        <a:lnSpc>
                          <a:spcPct val="100000"/>
                        </a:lnSpc>
                        <a:spcBef>
                          <a:spcPts val="0"/>
                        </a:spcBef>
                        <a:spcAft>
                          <a:spcPts val="0"/>
                        </a:spcAft>
                        <a:buClr>
                          <a:srgbClr val="000000"/>
                        </a:buClr>
                        <a:buFont typeface="Arial"/>
                        <a:buNone/>
                      </a:pPr>
                      <a:r>
                        <a:rPr lang="en-AU" sz="1400" b="0" i="0" u="none" strike="noStrike" cap="none" spc="0" normalizeH="0" baseline="0">
                          <a:ln>
                            <a:noFill/>
                          </a:ln>
                          <a:solidFill>
                            <a:srgbClr val="808080"/>
                          </a:solidFill>
                          <a:effectLst/>
                          <a:uFillTx/>
                          <a:latin typeface="+mn-lt"/>
                          <a:ea typeface="+mn-ea"/>
                          <a:cs typeface="+mn-cs"/>
                          <a:sym typeface="Arial"/>
                        </a:rPr>
                        <a:t>10.44%</a:t>
                      </a:r>
                    </a:p>
                  </a:txBody>
                  <a:tcPr marL="68580" marR="68580" marT="0" marB="0"/>
                </a:tc>
                <a:tc>
                  <a:txBody>
                    <a:bodyPr/>
                    <a:lstStyle/>
                    <a:p>
                      <a:pPr lvl="0" algn="ctr">
                        <a:buNone/>
                      </a:pPr>
                      <a:r>
                        <a:rPr lang="en-AU" sz="1400" b="0" i="0" u="none" strike="noStrike" cap="none" spc="0" normalizeH="0" baseline="0" noProof="0">
                          <a:ln>
                            <a:noFill/>
                          </a:ln>
                          <a:solidFill>
                            <a:srgbClr val="808080"/>
                          </a:solidFill>
                          <a:effectLst/>
                          <a:uFillTx/>
                          <a:latin typeface="+mn-lt"/>
                        </a:rPr>
                        <a:t>43,370</a:t>
                      </a:r>
                    </a:p>
                    <a:p>
                      <a:pPr lvl="0" algn="ctr">
                        <a:buNone/>
                      </a:pPr>
                      <a:r>
                        <a:rPr lang="en-AU" sz="1400" b="0" i="0" u="none" strike="noStrike" cap="none" spc="0" normalizeH="0" baseline="0" noProof="0">
                          <a:ln>
                            <a:noFill/>
                          </a:ln>
                          <a:solidFill>
                            <a:srgbClr val="808080"/>
                          </a:solidFill>
                          <a:effectLst/>
                          <a:uFillTx/>
                          <a:latin typeface="+mn-lt"/>
                        </a:rPr>
                        <a:t>-</a:t>
                      </a:r>
                      <a:endParaRPr lang="en-AU" sz="1400" b="0" i="0" u="none" strike="noStrike" cap="none" spc="0" normalizeH="0" baseline="0" noProof="0">
                        <a:ln>
                          <a:noFill/>
                        </a:ln>
                        <a:solidFill>
                          <a:srgbClr val="808080"/>
                        </a:solidFill>
                        <a:effectLst/>
                        <a:uFillTx/>
                        <a:latin typeface="Arial"/>
                      </a:endParaRPr>
                    </a:p>
                  </a:txBody>
                  <a:tcPr/>
                </a:tc>
                <a:extLst>
                  <a:ext uri="{0D108BD9-81ED-4DB2-BD59-A6C34878D82A}">
                    <a16:rowId xmlns:a16="http://schemas.microsoft.com/office/drawing/2014/main" val="3582809615"/>
                  </a:ext>
                </a:extLst>
              </a:tr>
            </a:tbl>
          </a:graphicData>
        </a:graphic>
      </p:graphicFrame>
    </p:spTree>
    <p:extLst>
      <p:ext uri="{BB962C8B-B14F-4D97-AF65-F5344CB8AC3E}">
        <p14:creationId xmlns:p14="http://schemas.microsoft.com/office/powerpoint/2010/main" val="1358649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
          <p:cNvSpPr txBox="1">
            <a:spLocks noGrp="1"/>
          </p:cNvSpPr>
          <p:nvPr>
            <p:ph type="title"/>
          </p:nvPr>
        </p:nvSpPr>
        <p:spPr>
          <a:xfrm>
            <a:off x="211334" y="282415"/>
            <a:ext cx="10825316" cy="80203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FFFF"/>
              </a:buClr>
              <a:buSzPts val="4500"/>
              <a:buFont typeface="Calibri"/>
              <a:buNone/>
            </a:pPr>
            <a:r>
              <a:rPr lang="en-US" sz="3300">
                <a:solidFill>
                  <a:srgbClr val="FFFFFF"/>
                </a:solidFill>
              </a:rPr>
              <a:t>Resolution 2:  Re-Election of Director – </a:t>
            </a:r>
            <a:r>
              <a:rPr lang="en-US" sz="3300" err="1">
                <a:solidFill>
                  <a:srgbClr val="FFFFFF"/>
                </a:solidFill>
              </a:rPr>
              <a:t>Mr</a:t>
            </a:r>
            <a:r>
              <a:rPr lang="en-US" sz="3300">
                <a:solidFill>
                  <a:srgbClr val="FFFFFF"/>
                </a:solidFill>
              </a:rPr>
              <a:t> Michael Harsh </a:t>
            </a:r>
            <a:endParaRPr sz="3300">
              <a:latin typeface="Avenir"/>
              <a:ea typeface="Avenir"/>
              <a:cs typeface="Avenir"/>
              <a:sym typeface="Avenir"/>
            </a:endParaRPr>
          </a:p>
        </p:txBody>
      </p:sp>
      <p:sp>
        <p:nvSpPr>
          <p:cNvPr id="6" name="Slide Number Placeholder 5">
            <a:extLst>
              <a:ext uri="{FF2B5EF4-FFF2-40B4-BE49-F238E27FC236}">
                <a16:creationId xmlns:a16="http://schemas.microsoft.com/office/drawing/2014/main" id="{C9316054-F019-894C-930C-2B3EFEE72474}"/>
              </a:ext>
            </a:extLst>
          </p:cNvPr>
          <p:cNvSpPr>
            <a:spLocks noGrp="1"/>
          </p:cNvSpPr>
          <p:nvPr>
            <p:ph type="sldNum" idx="4294967295"/>
          </p:nvPr>
        </p:nvSpPr>
        <p:spPr>
          <a:xfrm>
            <a:off x="4038600" y="6291055"/>
            <a:ext cx="4114800" cy="365125"/>
          </a:xfrm>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17</a:t>
            </a:fld>
            <a:endParaRPr lang="en-US"/>
          </a:p>
        </p:txBody>
      </p:sp>
      <p:sp>
        <p:nvSpPr>
          <p:cNvPr id="5" name="Rectangle 4">
            <a:extLst>
              <a:ext uri="{FF2B5EF4-FFF2-40B4-BE49-F238E27FC236}">
                <a16:creationId xmlns:a16="http://schemas.microsoft.com/office/drawing/2014/main" id="{40B2EFF5-FBF0-8ADE-2E68-0976D6E39883}"/>
              </a:ext>
            </a:extLst>
          </p:cNvPr>
          <p:cNvSpPr/>
          <p:nvPr/>
        </p:nvSpPr>
        <p:spPr>
          <a:xfrm>
            <a:off x="294968" y="1364257"/>
            <a:ext cx="11139948" cy="4737707"/>
          </a:xfrm>
          <a:prstGeom prst="rect">
            <a:avLst/>
          </a:prstGeom>
          <a:ln>
            <a:solidFill>
              <a:srgbClr val="00BCE3"/>
            </a:solidFill>
          </a:ln>
        </p:spPr>
        <p:txBody>
          <a:bodyPr wrap="square">
            <a:spAutoFit/>
          </a:bodyPr>
          <a:lstStyle/>
          <a:p>
            <a:pPr marL="0" marR="0" lvl="0" indent="0" defTabSz="453363" eaLnBrk="1" fontAlgn="auto" latinLnBrk="0" hangingPunct="0">
              <a:lnSpc>
                <a:spcPct val="130000"/>
              </a:lnSpc>
              <a:spcBef>
                <a:spcPts val="0"/>
              </a:spcBef>
              <a:spcAft>
                <a:spcPts val="100"/>
              </a:spcAft>
              <a:buClrTx/>
              <a:buSzTx/>
              <a:buFontTx/>
              <a:buNone/>
              <a:tabLst/>
              <a:defRPr/>
            </a:pPr>
            <a:r>
              <a:rPr kumimoji="0" lang="en-US" sz="1800" b="0" i="0" u="none" strike="noStrike" kern="0" cap="none" spc="0" normalizeH="0" baseline="0" noProof="0">
                <a:ln>
                  <a:noFill/>
                </a:ln>
                <a:solidFill>
                  <a:srgbClr val="FFFFFF">
                    <a:lumMod val="50000"/>
                  </a:srgbClr>
                </a:solidFill>
                <a:effectLst/>
                <a:uLnTx/>
                <a:uFillTx/>
                <a:ea typeface="Tahoma" panose="020B0604030504040204" pitchFamily="34" charset="0"/>
                <a:sym typeface="Helvetica Light"/>
              </a:rPr>
              <a:t>To consider and, if thought fit, to pass the following resolution as an ordinary resolution: </a:t>
            </a:r>
          </a:p>
          <a:p>
            <a:pPr marL="0" marR="0" lvl="0" indent="0" defTabSz="453363" eaLnBrk="1" fontAlgn="auto" latinLnBrk="0" hangingPunct="0">
              <a:lnSpc>
                <a:spcPct val="130000"/>
              </a:lnSpc>
              <a:spcBef>
                <a:spcPts val="0"/>
              </a:spcBef>
              <a:spcAft>
                <a:spcPts val="100"/>
              </a:spcAft>
              <a:buClrTx/>
              <a:buSzTx/>
              <a:buFontTx/>
              <a:buNone/>
              <a:tabLst/>
              <a:defRPr/>
            </a:pPr>
            <a:endParaRPr kumimoji="0" lang="en-US" sz="1800" b="0" i="0" u="none" strike="noStrike" kern="0" cap="none" spc="0" normalizeH="0" baseline="0" noProof="0">
              <a:ln>
                <a:noFill/>
              </a:ln>
              <a:solidFill>
                <a:srgbClr val="FFFFFF">
                  <a:lumMod val="50000"/>
                </a:srgbClr>
              </a:solidFill>
              <a:effectLst/>
              <a:uLnTx/>
              <a:uFillTx/>
              <a:ea typeface="Tahoma" panose="020B0604030504040204" pitchFamily="34" charset="0"/>
              <a:sym typeface="Helvetica Light"/>
            </a:endParaRPr>
          </a:p>
          <a:p>
            <a:pPr marL="0" marR="0" lvl="0" indent="0" algn="ctr" defTabSz="453363" eaLnBrk="1" fontAlgn="auto" latinLnBrk="0" hangingPunct="0">
              <a:lnSpc>
                <a:spcPct val="130000"/>
              </a:lnSpc>
              <a:spcBef>
                <a:spcPts val="0"/>
              </a:spcBef>
              <a:spcAft>
                <a:spcPts val="100"/>
              </a:spcAft>
              <a:buClrTx/>
              <a:buSzTx/>
              <a:buFontTx/>
              <a:buNone/>
              <a:tabLst/>
              <a:defRPr/>
            </a:pPr>
            <a:r>
              <a:rPr kumimoji="0" lang="en-US" sz="1800" b="1" i="1" u="none" strike="noStrike" kern="0" cap="none" spc="0" normalizeH="0" baseline="0" noProof="0">
                <a:ln>
                  <a:noFill/>
                </a:ln>
                <a:solidFill>
                  <a:srgbClr val="FFFFFF">
                    <a:lumMod val="50000"/>
                  </a:srgbClr>
                </a:solidFill>
                <a:effectLst/>
                <a:uLnTx/>
                <a:uFillTx/>
                <a:ea typeface="Tahoma" panose="020B0604030504040204" pitchFamily="34" charset="0"/>
                <a:sym typeface="Helvetica Light"/>
              </a:rPr>
              <a:t>“That </a:t>
            </a:r>
            <a:r>
              <a:rPr kumimoji="0" lang="en-US" sz="1800" b="1" i="1" u="none" strike="noStrike" kern="0" cap="none" spc="0" normalizeH="0" baseline="0" noProof="0" err="1">
                <a:ln>
                  <a:noFill/>
                </a:ln>
                <a:solidFill>
                  <a:srgbClr val="FFFFFF">
                    <a:lumMod val="50000"/>
                  </a:srgbClr>
                </a:solidFill>
                <a:effectLst/>
                <a:uLnTx/>
                <a:uFillTx/>
                <a:ea typeface="Tahoma" panose="020B0604030504040204" pitchFamily="34" charset="0"/>
                <a:sym typeface="Helvetica Light"/>
              </a:rPr>
              <a:t>Mr</a:t>
            </a:r>
            <a:r>
              <a:rPr kumimoji="0" lang="en-US" sz="1800" b="1" i="1" u="none" strike="noStrike" kern="0" cap="none" spc="0" normalizeH="0" baseline="0" noProof="0">
                <a:ln>
                  <a:noFill/>
                </a:ln>
                <a:solidFill>
                  <a:srgbClr val="FFFFFF">
                    <a:lumMod val="50000"/>
                  </a:srgbClr>
                </a:solidFill>
                <a:effectLst/>
                <a:uLnTx/>
                <a:uFillTx/>
                <a:ea typeface="Tahoma" panose="020B0604030504040204" pitchFamily="34" charset="0"/>
                <a:sym typeface="Helvetica Light"/>
              </a:rPr>
              <a:t> Michael Harsh, being a Director, who retires in accordance with clause 20.3 of the </a:t>
            </a:r>
          </a:p>
          <a:p>
            <a:pPr marL="0" marR="0" lvl="0" indent="0" algn="ctr" defTabSz="453363" eaLnBrk="1" fontAlgn="auto" latinLnBrk="0" hangingPunct="0">
              <a:lnSpc>
                <a:spcPct val="130000"/>
              </a:lnSpc>
              <a:spcBef>
                <a:spcPts val="0"/>
              </a:spcBef>
              <a:spcAft>
                <a:spcPts val="100"/>
              </a:spcAft>
              <a:buClrTx/>
              <a:buSzTx/>
              <a:buFontTx/>
              <a:buNone/>
              <a:tabLst/>
              <a:defRPr/>
            </a:pPr>
            <a:r>
              <a:rPr kumimoji="0" lang="en-US" sz="1800" b="1" i="1" u="none" strike="noStrike" kern="0" cap="none" spc="0" normalizeH="0" baseline="0" noProof="0">
                <a:ln>
                  <a:noFill/>
                </a:ln>
                <a:solidFill>
                  <a:srgbClr val="FFFFFF">
                    <a:lumMod val="50000"/>
                  </a:srgbClr>
                </a:solidFill>
                <a:effectLst/>
                <a:uLnTx/>
                <a:uFillTx/>
                <a:ea typeface="Tahoma" panose="020B0604030504040204" pitchFamily="34" charset="0"/>
                <a:sym typeface="Helvetica Light"/>
              </a:rPr>
              <a:t>Company’s Constitution and ASX Listing Rule 14.5 and being eligible, be re-elected as a Director </a:t>
            </a:r>
          </a:p>
          <a:p>
            <a:pPr marL="0" marR="0" lvl="0" indent="0" algn="ctr" defTabSz="453363" eaLnBrk="1" fontAlgn="auto" latinLnBrk="0" hangingPunct="0">
              <a:lnSpc>
                <a:spcPct val="130000"/>
              </a:lnSpc>
              <a:spcBef>
                <a:spcPts val="0"/>
              </a:spcBef>
              <a:spcAft>
                <a:spcPts val="100"/>
              </a:spcAft>
              <a:buClrTx/>
              <a:buSzTx/>
              <a:buFontTx/>
              <a:buNone/>
              <a:tabLst/>
              <a:defRPr/>
            </a:pPr>
            <a:r>
              <a:rPr kumimoji="0" lang="en-US" sz="1800" b="1" i="1" u="none" strike="noStrike" kern="0" cap="none" spc="0" normalizeH="0" baseline="0" noProof="0">
                <a:ln>
                  <a:noFill/>
                </a:ln>
                <a:solidFill>
                  <a:srgbClr val="FFFFFF">
                    <a:lumMod val="50000"/>
                  </a:srgbClr>
                </a:solidFill>
                <a:effectLst/>
                <a:uLnTx/>
                <a:uFillTx/>
                <a:ea typeface="Tahoma" panose="020B0604030504040204" pitchFamily="34" charset="0"/>
                <a:sym typeface="Helvetica Light"/>
              </a:rPr>
              <a:t>of the Company.” </a:t>
            </a:r>
          </a:p>
          <a:p>
            <a:pPr marL="0" marR="0" lvl="0" indent="0" defTabSz="453363" eaLnBrk="1" fontAlgn="auto" latinLnBrk="0" hangingPunct="0">
              <a:lnSpc>
                <a:spcPct val="130000"/>
              </a:lnSpc>
              <a:spcBef>
                <a:spcPts val="0"/>
              </a:spcBef>
              <a:spcAft>
                <a:spcPts val="100"/>
              </a:spcAft>
              <a:buClrTx/>
              <a:buSzTx/>
              <a:buFontTx/>
              <a:buNone/>
              <a:tabLst/>
              <a:defRPr/>
            </a:pPr>
            <a:r>
              <a:rPr kumimoji="0" lang="en-US" sz="1800" b="1" i="0" u="none" strike="noStrike" kern="0" cap="none" spc="0" normalizeH="0" baseline="0" noProof="0">
                <a:ln>
                  <a:noFill/>
                </a:ln>
                <a:solidFill>
                  <a:srgbClr val="FFFFFF">
                    <a:lumMod val="50000"/>
                  </a:srgbClr>
                </a:solidFill>
                <a:effectLst/>
                <a:uLnTx/>
                <a:uFillTx/>
                <a:ea typeface="Tahoma" panose="020B0604030504040204" pitchFamily="34" charset="0"/>
                <a:sym typeface="Helvetica Light"/>
              </a:rPr>
              <a:t>Proxy Results:</a:t>
            </a:r>
          </a:p>
          <a:p>
            <a:pPr marL="0" marR="0" lvl="0" indent="0" defTabSz="453363"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mn-ea"/>
              <a:cs typeface="+mn-cs"/>
              <a:sym typeface="Helvetica Light"/>
            </a:endParaRPr>
          </a:p>
          <a:p>
            <a:pPr marL="0" marR="0" lvl="0" indent="0" defTabSz="453363"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mn-ea"/>
              <a:cs typeface="+mn-cs"/>
              <a:sym typeface="Helvetica Light"/>
            </a:endParaRPr>
          </a:p>
          <a:p>
            <a:pPr marL="0" marR="0" lvl="0" indent="0" defTabSz="453363"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mn-ea"/>
              <a:cs typeface="+mn-cs"/>
              <a:sym typeface="Helvetica Light"/>
            </a:endParaRPr>
          </a:p>
          <a:p>
            <a:pPr marL="0" marR="0" lvl="0" indent="0" defTabSz="453363"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mn-ea"/>
              <a:cs typeface="+mn-cs"/>
              <a:sym typeface="Helvetica Light"/>
            </a:endParaRPr>
          </a:p>
          <a:p>
            <a:pPr marL="0" marR="0" lvl="0" indent="0" defTabSz="453363" eaLnBrk="1" fontAlgn="auto" latinLnBrk="0" hangingPunct="0">
              <a:lnSpc>
                <a:spcPct val="130000"/>
              </a:lnSpc>
              <a:spcBef>
                <a:spcPts val="0"/>
              </a:spcBef>
              <a:spcAft>
                <a:spcPts val="100"/>
              </a:spcAft>
              <a:buClrTx/>
              <a:buSzTx/>
              <a:buFontTx/>
              <a:buNone/>
              <a:tabLst/>
              <a:defRPr/>
            </a:pPr>
            <a:endParaRPr kumimoji="0" lang="en-US" sz="1800" b="1" i="0" u="none" strike="noStrike" kern="0" cap="none" spc="0" normalizeH="0" baseline="0" noProof="0">
              <a:ln>
                <a:noFill/>
              </a:ln>
              <a:solidFill>
                <a:srgbClr val="FFFFFF">
                  <a:lumMod val="50000"/>
                </a:srgbClr>
              </a:solidFill>
              <a:effectLst/>
              <a:uLnTx/>
              <a:uFillTx/>
              <a:ea typeface="Tahoma" panose="020B0604030504040204" pitchFamily="34" charset="0"/>
              <a:sym typeface="Helvetica Light"/>
            </a:endParaRPr>
          </a:p>
          <a:p>
            <a:pPr marL="0" marR="0" lvl="0" indent="0" defTabSz="453363" eaLnBrk="1" fontAlgn="auto" latinLnBrk="0" hangingPunct="0">
              <a:lnSpc>
                <a:spcPct val="130000"/>
              </a:lnSpc>
              <a:spcBef>
                <a:spcPts val="0"/>
              </a:spcBef>
              <a:spcAft>
                <a:spcPts val="100"/>
              </a:spcAft>
              <a:buClrTx/>
              <a:buSzTx/>
              <a:buFontTx/>
              <a:buNone/>
              <a:tabLst/>
              <a:defRPr/>
            </a:pPr>
            <a:r>
              <a:rPr kumimoji="0" lang="en-US" sz="1800" b="1" i="0" u="none" strike="noStrike" kern="0" cap="none" spc="0" normalizeH="0" baseline="0" noProof="0">
                <a:ln>
                  <a:noFill/>
                </a:ln>
                <a:solidFill>
                  <a:srgbClr val="FFFFFF">
                    <a:lumMod val="50000"/>
                  </a:srgbClr>
                </a:solidFill>
                <a:effectLst/>
                <a:uLnTx/>
                <a:uFillTx/>
                <a:ea typeface="Tahoma" panose="020B0604030504040204" pitchFamily="34" charset="0"/>
                <a:sym typeface="Helvetica Light"/>
              </a:rPr>
              <a:t>Further Information </a:t>
            </a:r>
            <a:endParaRPr kumimoji="0" lang="en-US" sz="1800" b="0" i="0" u="none" strike="noStrike" kern="0" cap="none" spc="0" normalizeH="0" baseline="0" noProof="0">
              <a:ln>
                <a:noFill/>
              </a:ln>
              <a:solidFill>
                <a:srgbClr val="FFFFFF">
                  <a:lumMod val="50000"/>
                </a:srgbClr>
              </a:solidFill>
              <a:effectLst/>
              <a:uLnTx/>
              <a:uFillTx/>
              <a:ea typeface="Tahoma" panose="020B0604030504040204" pitchFamily="34" charset="0"/>
              <a:sym typeface="Helvetica Light"/>
            </a:endParaRPr>
          </a:p>
          <a:p>
            <a:pPr marL="285750" indent="-285750" algn="just">
              <a:buFont typeface="Arial" panose="020B0604020202020204" pitchFamily="34" charset="0"/>
              <a:buChar char="•"/>
            </a:pPr>
            <a:r>
              <a:rPr lang="en-US" sz="1800">
                <a:solidFill>
                  <a:schemeClr val="bg1">
                    <a:lumMod val="50000"/>
                  </a:schemeClr>
                </a:solidFill>
                <a:ea typeface="Tahoma" panose="020B0604030504040204" pitchFamily="34" charset="0"/>
                <a:cs typeface="Arial"/>
              </a:rPr>
              <a:t>The Board (Mr. Harsh recommends that Shareholders vote in </a:t>
            </a:r>
            <a:r>
              <a:rPr lang="en-US" sz="1800" err="1">
                <a:solidFill>
                  <a:schemeClr val="bg1">
                    <a:lumMod val="50000"/>
                  </a:schemeClr>
                </a:solidFill>
                <a:ea typeface="Tahoma" panose="020B0604030504040204" pitchFamily="34" charset="0"/>
                <a:cs typeface="Arial"/>
              </a:rPr>
              <a:t>favour</a:t>
            </a:r>
            <a:r>
              <a:rPr lang="en-US" sz="1800">
                <a:solidFill>
                  <a:schemeClr val="bg1">
                    <a:lumMod val="50000"/>
                  </a:schemeClr>
                </a:solidFill>
                <a:ea typeface="Tahoma" panose="020B0604030504040204" pitchFamily="34" charset="0"/>
                <a:cs typeface="Arial"/>
              </a:rPr>
              <a:t> of Resolution 2</a:t>
            </a:r>
          </a:p>
          <a:p>
            <a:pPr marL="285750" indent="-285750" algn="just">
              <a:buFont typeface="Arial" panose="020B0604020202020204" pitchFamily="34" charset="0"/>
              <a:buChar char="•"/>
            </a:pPr>
            <a:r>
              <a:rPr lang="en-US" sz="1800">
                <a:solidFill>
                  <a:schemeClr val="bg1">
                    <a:lumMod val="50000"/>
                  </a:schemeClr>
                </a:solidFill>
                <a:ea typeface="Tahoma" panose="020B0604030504040204" pitchFamily="34" charset="0"/>
                <a:cs typeface="Arial"/>
              </a:rPr>
              <a:t>Mr. Harsh’s experience is set out in the Explanatory Statement of the Notice of Meeting</a:t>
            </a:r>
          </a:p>
        </p:txBody>
      </p:sp>
      <p:graphicFrame>
        <p:nvGraphicFramePr>
          <p:cNvPr id="7" name="Table 11">
            <a:extLst>
              <a:ext uri="{FF2B5EF4-FFF2-40B4-BE49-F238E27FC236}">
                <a16:creationId xmlns:a16="http://schemas.microsoft.com/office/drawing/2014/main" id="{379B2804-BA48-23AC-220F-CA6DE33BD380}"/>
              </a:ext>
            </a:extLst>
          </p:cNvPr>
          <p:cNvGraphicFramePr>
            <a:graphicFrameLocks noGrp="1"/>
          </p:cNvGraphicFramePr>
          <p:nvPr>
            <p:extLst>
              <p:ext uri="{D42A27DB-BD31-4B8C-83A1-F6EECF244321}">
                <p14:modId xmlns:p14="http://schemas.microsoft.com/office/powerpoint/2010/main" val="3575351730"/>
              </p:ext>
            </p:extLst>
          </p:nvPr>
        </p:nvGraphicFramePr>
        <p:xfrm>
          <a:off x="2227826" y="3429000"/>
          <a:ext cx="6959600" cy="1036320"/>
        </p:xfrm>
        <a:graphic>
          <a:graphicData uri="http://schemas.openxmlformats.org/drawingml/2006/table">
            <a:tbl>
              <a:tblPr firstRow="1" bandRow="1">
                <a:tableStyleId>{5940675A-B579-460E-94D1-54222C63F5DA}</a:tableStyleId>
              </a:tblPr>
              <a:tblGrid>
                <a:gridCol w="1739900">
                  <a:extLst>
                    <a:ext uri="{9D8B030D-6E8A-4147-A177-3AD203B41FA5}">
                      <a16:colId xmlns:a16="http://schemas.microsoft.com/office/drawing/2014/main" val="666113774"/>
                    </a:ext>
                  </a:extLst>
                </a:gridCol>
                <a:gridCol w="1739900">
                  <a:extLst>
                    <a:ext uri="{9D8B030D-6E8A-4147-A177-3AD203B41FA5}">
                      <a16:colId xmlns:a16="http://schemas.microsoft.com/office/drawing/2014/main" val="659597642"/>
                    </a:ext>
                  </a:extLst>
                </a:gridCol>
                <a:gridCol w="1739900">
                  <a:extLst>
                    <a:ext uri="{9D8B030D-6E8A-4147-A177-3AD203B41FA5}">
                      <a16:colId xmlns:a16="http://schemas.microsoft.com/office/drawing/2014/main" val="2256406442"/>
                    </a:ext>
                  </a:extLst>
                </a:gridCol>
                <a:gridCol w="1739900">
                  <a:extLst>
                    <a:ext uri="{9D8B030D-6E8A-4147-A177-3AD203B41FA5}">
                      <a16:colId xmlns:a16="http://schemas.microsoft.com/office/drawing/2014/main" val="1374318769"/>
                    </a:ext>
                  </a:extLst>
                </a:gridCol>
              </a:tblGrid>
              <a:tr h="408236">
                <a:tc>
                  <a:txBody>
                    <a:bodyPr/>
                    <a:lstStyle/>
                    <a:p>
                      <a:pPr algn="ctr"/>
                      <a:r>
                        <a:rPr lang="en-AU" b="1">
                          <a:solidFill>
                            <a:schemeClr val="bg1"/>
                          </a:solidFill>
                        </a:rPr>
                        <a:t>FOR</a:t>
                      </a:r>
                    </a:p>
                  </a:txBody>
                  <a:tcPr>
                    <a:solidFill>
                      <a:srgbClr val="00B2E3"/>
                    </a:solidFill>
                  </a:tcPr>
                </a:tc>
                <a:tc>
                  <a:txBody>
                    <a:bodyPr/>
                    <a:lstStyle/>
                    <a:p>
                      <a:pPr algn="ctr"/>
                      <a:r>
                        <a:rPr lang="en-AU" b="1">
                          <a:solidFill>
                            <a:schemeClr val="bg1"/>
                          </a:solidFill>
                        </a:rPr>
                        <a:t>AGAINST</a:t>
                      </a:r>
                    </a:p>
                  </a:txBody>
                  <a:tcPr>
                    <a:solidFill>
                      <a:srgbClr val="00B2E3"/>
                    </a:solidFill>
                  </a:tcPr>
                </a:tc>
                <a:tc>
                  <a:txBody>
                    <a:bodyPr/>
                    <a:lstStyle/>
                    <a:p>
                      <a:pPr algn="ctr"/>
                      <a:r>
                        <a:rPr lang="en-AU" b="1">
                          <a:solidFill>
                            <a:schemeClr val="bg1"/>
                          </a:solidFill>
                        </a:rPr>
                        <a:t>DISCRETIONARY</a:t>
                      </a:r>
                    </a:p>
                  </a:txBody>
                  <a:tcPr>
                    <a:solidFill>
                      <a:srgbClr val="00B2E3"/>
                    </a:solidFill>
                  </a:tcPr>
                </a:tc>
                <a:tc>
                  <a:txBody>
                    <a:bodyPr/>
                    <a:lstStyle/>
                    <a:p>
                      <a:pPr algn="ctr"/>
                      <a:r>
                        <a:rPr lang="en-AU" b="1">
                          <a:solidFill>
                            <a:schemeClr val="bg1"/>
                          </a:solidFill>
                        </a:rPr>
                        <a:t>ABSTAIN/ EXCLUDE </a:t>
                      </a:r>
                    </a:p>
                  </a:txBody>
                  <a:tcPr>
                    <a:solidFill>
                      <a:srgbClr val="00B2E3"/>
                    </a:solidFill>
                  </a:tcPr>
                </a:tc>
                <a:extLst>
                  <a:ext uri="{0D108BD9-81ED-4DB2-BD59-A6C34878D82A}">
                    <a16:rowId xmlns:a16="http://schemas.microsoft.com/office/drawing/2014/main" val="2557573895"/>
                  </a:ext>
                </a:extLst>
              </a:tr>
              <a:tr h="175981">
                <a:tc>
                  <a:txBody>
                    <a:bodyPr/>
                    <a:lstStyle/>
                    <a:p>
                      <a:pPr lvl="0" algn="ctr">
                        <a:buNone/>
                      </a:pPr>
                      <a:r>
                        <a:rPr lang="en-US" sz="1400" b="0" i="0" u="none" strike="noStrike" cap="none" spc="0" normalizeH="0" baseline="0">
                          <a:ln>
                            <a:noFill/>
                          </a:ln>
                          <a:solidFill>
                            <a:srgbClr val="808080"/>
                          </a:solidFill>
                          <a:effectLst/>
                          <a:uFillTx/>
                          <a:latin typeface="+mn-lt"/>
                          <a:ea typeface="+mn-ea"/>
                          <a:cs typeface="+mn-cs"/>
                          <a:sym typeface="Helvetica Light"/>
                        </a:rPr>
                        <a:t>199,029</a:t>
                      </a:r>
                    </a:p>
                    <a:p>
                      <a:pPr lvl="0" algn="ctr">
                        <a:buNone/>
                      </a:pPr>
                      <a:r>
                        <a:rPr lang="en-US" sz="1400" b="0" i="0" u="none" strike="noStrike" cap="none" spc="0" normalizeH="0" baseline="0">
                          <a:ln>
                            <a:noFill/>
                          </a:ln>
                          <a:solidFill>
                            <a:srgbClr val="808080"/>
                          </a:solidFill>
                          <a:effectLst/>
                          <a:uFillTx/>
                          <a:latin typeface="+mn-lt"/>
                          <a:ea typeface="+mn-ea"/>
                          <a:cs typeface="+mn-cs"/>
                          <a:sym typeface="Helvetica Light"/>
                        </a:rPr>
                        <a:t>51.73%</a:t>
                      </a:r>
                    </a:p>
                  </a:txBody>
                  <a:tcPr marL="68580" marR="68580" marT="0" marB="0"/>
                </a:tc>
                <a:tc>
                  <a:txBody>
                    <a:bodyPr/>
                    <a:lstStyle/>
                    <a:p>
                      <a:pPr lvl="0" algn="ctr">
                        <a:buNone/>
                      </a:pPr>
                      <a:r>
                        <a:rPr lang="en-US" sz="1400" b="0" i="0" u="none" strike="noStrike" cap="none" spc="0" normalizeH="0" baseline="0">
                          <a:ln>
                            <a:noFill/>
                          </a:ln>
                          <a:solidFill>
                            <a:srgbClr val="808080"/>
                          </a:solidFill>
                          <a:effectLst/>
                          <a:uFillTx/>
                          <a:latin typeface="+mn-lt"/>
                          <a:ea typeface="+mn-ea"/>
                          <a:cs typeface="+mn-cs"/>
                          <a:sym typeface="Helvetica Light"/>
                        </a:rPr>
                        <a:t>146,267</a:t>
                      </a:r>
                    </a:p>
                    <a:p>
                      <a:pPr lvl="0" algn="ctr">
                        <a:buNone/>
                      </a:pPr>
                      <a:r>
                        <a:rPr lang="en-US" sz="1400" b="0" i="0" u="none" strike="noStrike" cap="none" spc="0" normalizeH="0" baseline="0">
                          <a:ln>
                            <a:noFill/>
                          </a:ln>
                          <a:solidFill>
                            <a:srgbClr val="808080"/>
                          </a:solidFill>
                          <a:effectLst/>
                          <a:uFillTx/>
                          <a:latin typeface="+mn-lt"/>
                          <a:ea typeface="+mn-ea"/>
                          <a:cs typeface="+mn-cs"/>
                          <a:sym typeface="Helvetica Light"/>
                        </a:rPr>
                        <a:t>38.02%</a:t>
                      </a:r>
                    </a:p>
                  </a:txBody>
                  <a:tcPr marL="68580" marR="68580" marT="0" marB="0"/>
                </a:tc>
                <a:tc>
                  <a:txBody>
                    <a:bodyPr/>
                    <a:lstStyle/>
                    <a:p>
                      <a:pPr lvl="0" algn="ctr">
                        <a:lnSpc>
                          <a:spcPct val="100000"/>
                        </a:lnSpc>
                        <a:spcBef>
                          <a:spcPts val="0"/>
                        </a:spcBef>
                        <a:spcAft>
                          <a:spcPts val="0"/>
                        </a:spcAft>
                        <a:buNone/>
                      </a:pPr>
                      <a:r>
                        <a:rPr lang="en-AU" sz="1400" b="0" i="0" u="none" strike="noStrike" cap="none" spc="0" normalizeH="0" baseline="0">
                          <a:ln>
                            <a:noFill/>
                          </a:ln>
                          <a:solidFill>
                            <a:srgbClr val="808080"/>
                          </a:solidFill>
                          <a:effectLst/>
                          <a:uFillTx/>
                          <a:latin typeface="+mn-lt"/>
                          <a:ea typeface="+mn-ea"/>
                          <a:cs typeface="+mn-cs"/>
                          <a:sym typeface="Arial"/>
                        </a:rPr>
                        <a:t>39,440</a:t>
                      </a:r>
                    </a:p>
                    <a:p>
                      <a:pPr lvl="0" algn="ctr">
                        <a:lnSpc>
                          <a:spcPct val="100000"/>
                        </a:lnSpc>
                        <a:spcBef>
                          <a:spcPts val="0"/>
                        </a:spcBef>
                        <a:spcAft>
                          <a:spcPts val="0"/>
                        </a:spcAft>
                        <a:buNone/>
                      </a:pPr>
                      <a:r>
                        <a:rPr lang="en-AU" sz="1400" b="0" i="0" u="none" strike="noStrike" cap="none" spc="0" normalizeH="0" baseline="0">
                          <a:ln>
                            <a:noFill/>
                          </a:ln>
                          <a:solidFill>
                            <a:srgbClr val="808080"/>
                          </a:solidFill>
                          <a:effectLst/>
                          <a:uFillTx/>
                          <a:latin typeface="+mn-lt"/>
                          <a:ea typeface="+mn-ea"/>
                          <a:cs typeface="+mn-cs"/>
                          <a:sym typeface="Arial"/>
                        </a:rPr>
                        <a:t>10.25%</a:t>
                      </a:r>
                    </a:p>
                  </a:txBody>
                  <a:tcPr marL="68580" marR="68580" marT="0" marB="0"/>
                </a:tc>
                <a:tc>
                  <a:txBody>
                    <a:bodyPr/>
                    <a:lstStyle/>
                    <a:p>
                      <a:pPr lvl="0" algn="ctr">
                        <a:buNone/>
                      </a:pPr>
                      <a:r>
                        <a:rPr lang="en-AU" sz="1400" b="0" i="0" u="none" strike="noStrike" cap="none" spc="0" normalizeH="0" baseline="0" noProof="0">
                          <a:ln>
                            <a:noFill/>
                          </a:ln>
                          <a:solidFill>
                            <a:srgbClr val="808080"/>
                          </a:solidFill>
                          <a:effectLst/>
                          <a:uFillTx/>
                          <a:latin typeface="+mn-lt"/>
                          <a:ea typeface="+mn-ea"/>
                          <a:cs typeface="+mn-cs"/>
                          <a:sym typeface="Arial"/>
                        </a:rPr>
                        <a:t>4,702</a:t>
                      </a:r>
                    </a:p>
                    <a:p>
                      <a:pPr lvl="0" algn="ctr">
                        <a:buNone/>
                      </a:pPr>
                      <a:r>
                        <a:rPr lang="en-AU" sz="1400" b="0" i="0" u="none" strike="noStrike" cap="none" spc="0" normalizeH="0" baseline="0" noProof="0">
                          <a:ln>
                            <a:noFill/>
                          </a:ln>
                          <a:solidFill>
                            <a:srgbClr val="808080"/>
                          </a:solidFill>
                          <a:effectLst/>
                          <a:uFillTx/>
                          <a:latin typeface="+mn-lt"/>
                          <a:ea typeface="+mn-ea"/>
                          <a:cs typeface="+mn-cs"/>
                          <a:sym typeface="Arial"/>
                        </a:rPr>
                        <a:t>-</a:t>
                      </a:r>
                    </a:p>
                  </a:txBody>
                  <a:tcPr/>
                </a:tc>
                <a:extLst>
                  <a:ext uri="{0D108BD9-81ED-4DB2-BD59-A6C34878D82A}">
                    <a16:rowId xmlns:a16="http://schemas.microsoft.com/office/drawing/2014/main" val="3582809615"/>
                  </a:ext>
                </a:extLst>
              </a:tr>
            </a:tbl>
          </a:graphicData>
        </a:graphic>
      </p:graphicFrame>
    </p:spTree>
    <p:extLst>
      <p:ext uri="{BB962C8B-B14F-4D97-AF65-F5344CB8AC3E}">
        <p14:creationId xmlns:p14="http://schemas.microsoft.com/office/powerpoint/2010/main" val="2644429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
          <p:cNvSpPr txBox="1">
            <a:spLocks noGrp="1"/>
          </p:cNvSpPr>
          <p:nvPr>
            <p:ph type="title"/>
          </p:nvPr>
        </p:nvSpPr>
        <p:spPr>
          <a:xfrm>
            <a:off x="175361" y="276161"/>
            <a:ext cx="10953135" cy="802032"/>
          </a:xfrm>
          <a:prstGeom prst="rect">
            <a:avLst/>
          </a:prstGeom>
          <a:noFill/>
          <a:ln>
            <a:noFill/>
          </a:ln>
        </p:spPr>
        <p:txBody>
          <a:bodyPr spcFirstLastPara="1" wrap="square" lIns="91425" tIns="45700" rIns="91425" bIns="45700" anchor="b" anchorCtr="0">
            <a:noAutofit/>
          </a:bodyPr>
          <a:lstStyle/>
          <a:p>
            <a:r>
              <a:rPr lang="en-US" sz="3200">
                <a:solidFill>
                  <a:srgbClr val="FFFFFF"/>
                </a:solidFill>
              </a:rPr>
              <a:t>Resolution </a:t>
            </a:r>
            <a:r>
              <a:rPr lang="en-US" sz="3200"/>
              <a:t>3</a:t>
            </a:r>
            <a:r>
              <a:rPr lang="en-US" sz="3200">
                <a:solidFill>
                  <a:srgbClr val="FFFFFF"/>
                </a:solidFill>
              </a:rPr>
              <a:t>:</a:t>
            </a:r>
            <a:r>
              <a:rPr lang="en-US" sz="3200"/>
              <a:t> </a:t>
            </a:r>
            <a:r>
              <a:rPr lang="en-US" sz="3200">
                <a:solidFill>
                  <a:srgbClr val="FFFFFF"/>
                </a:solidFill>
              </a:rPr>
              <a:t> Re-Election of Director – </a:t>
            </a:r>
            <a:r>
              <a:rPr lang="en-US" sz="3200" err="1">
                <a:solidFill>
                  <a:srgbClr val="FFFFFF"/>
                </a:solidFill>
              </a:rPr>
              <a:t>Mr</a:t>
            </a:r>
            <a:r>
              <a:rPr lang="en-US" sz="3200">
                <a:solidFill>
                  <a:srgbClr val="FFFFFF"/>
                </a:solidFill>
              </a:rPr>
              <a:t> Mark Van Asten</a:t>
            </a:r>
            <a:r>
              <a:rPr lang="en-US" sz="3200"/>
              <a:t> </a:t>
            </a:r>
            <a:endParaRPr lang="en-US" sz="3200">
              <a:latin typeface="Avenir"/>
              <a:ea typeface="Avenir"/>
              <a:cs typeface="Avenir"/>
            </a:endParaRPr>
          </a:p>
        </p:txBody>
      </p:sp>
      <p:sp>
        <p:nvSpPr>
          <p:cNvPr id="6" name="Slide Number Placeholder 5">
            <a:extLst>
              <a:ext uri="{FF2B5EF4-FFF2-40B4-BE49-F238E27FC236}">
                <a16:creationId xmlns:a16="http://schemas.microsoft.com/office/drawing/2014/main" id="{C9316054-F019-894C-930C-2B3EFEE72474}"/>
              </a:ext>
            </a:extLst>
          </p:cNvPr>
          <p:cNvSpPr>
            <a:spLocks noGrp="1"/>
          </p:cNvSpPr>
          <p:nvPr>
            <p:ph type="sldNum" idx="4294967295"/>
          </p:nvPr>
        </p:nvSpPr>
        <p:spPr>
          <a:xfrm>
            <a:off x="4038600" y="6291055"/>
            <a:ext cx="4114800" cy="365125"/>
          </a:xfrm>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18</a:t>
            </a:fld>
            <a:endParaRPr lang="en-US"/>
          </a:p>
        </p:txBody>
      </p:sp>
      <p:sp>
        <p:nvSpPr>
          <p:cNvPr id="5" name="Rectangle 4">
            <a:extLst>
              <a:ext uri="{FF2B5EF4-FFF2-40B4-BE49-F238E27FC236}">
                <a16:creationId xmlns:a16="http://schemas.microsoft.com/office/drawing/2014/main" id="{40B2EFF5-FBF0-8ADE-2E68-0976D6E39883}"/>
              </a:ext>
            </a:extLst>
          </p:cNvPr>
          <p:cNvSpPr/>
          <p:nvPr/>
        </p:nvSpPr>
        <p:spPr>
          <a:xfrm>
            <a:off x="336158" y="1353960"/>
            <a:ext cx="11139948" cy="4737707"/>
          </a:xfrm>
          <a:prstGeom prst="rect">
            <a:avLst/>
          </a:prstGeom>
          <a:ln>
            <a:solidFill>
              <a:srgbClr val="00BCE3"/>
            </a:solidFill>
          </a:ln>
        </p:spPr>
        <p:txBody>
          <a:bodyPr wrap="square" lIns="91440" tIns="45720" rIns="91440" bIns="45720" anchor="t">
            <a:spAutoFit/>
          </a:bodyPr>
          <a:lstStyle/>
          <a:p>
            <a:pPr marL="0" marR="0" lvl="0" indent="0" defTabSz="453363" eaLnBrk="1" fontAlgn="auto" latinLnBrk="0" hangingPunct="0">
              <a:lnSpc>
                <a:spcPct val="130000"/>
              </a:lnSpc>
              <a:spcBef>
                <a:spcPts val="0"/>
              </a:spcBef>
              <a:spcAft>
                <a:spcPts val="100"/>
              </a:spcAft>
              <a:buClrTx/>
              <a:buSzTx/>
              <a:buFontTx/>
              <a:buNone/>
              <a:tabLst/>
              <a:defRPr/>
            </a:pPr>
            <a:r>
              <a:rPr lang="en-US" sz="1800">
                <a:solidFill>
                  <a:srgbClr val="FFFFFF">
                    <a:lumMod val="50000"/>
                  </a:srgbClr>
                </a:solidFill>
                <a:ea typeface="Tahoma" panose="020B0604030504040204" pitchFamily="34" charset="0"/>
                <a:sym typeface="Helvetica Light"/>
              </a:rPr>
              <a:t>To consider and, if thought fit, to pass the following resolution as an ordinary resolution: </a:t>
            </a:r>
          </a:p>
          <a:p>
            <a:pPr marL="0" marR="0" lvl="0" indent="0" defTabSz="453363" eaLnBrk="1" fontAlgn="auto" latinLnBrk="0" hangingPunct="0">
              <a:lnSpc>
                <a:spcPct val="130000"/>
              </a:lnSpc>
              <a:spcBef>
                <a:spcPts val="0"/>
              </a:spcBef>
              <a:spcAft>
                <a:spcPts val="100"/>
              </a:spcAft>
              <a:buClrTx/>
              <a:buSzTx/>
              <a:buFontTx/>
              <a:buNone/>
              <a:tabLst/>
              <a:defRPr/>
            </a:pPr>
            <a:endParaRPr kumimoji="0" lang="en-US" sz="1800" b="0" i="0" u="none" strike="noStrike" kern="0" cap="none" spc="0" normalizeH="0" baseline="0" noProof="0">
              <a:ln>
                <a:noFill/>
              </a:ln>
              <a:solidFill>
                <a:srgbClr val="FFFFFF">
                  <a:lumMod val="50000"/>
                </a:srgbClr>
              </a:solidFill>
              <a:effectLst/>
              <a:uLnTx/>
              <a:uFillTx/>
              <a:ea typeface="Tahoma" panose="020B0604030504040204" pitchFamily="34" charset="0"/>
              <a:sym typeface="Helvetica Light"/>
            </a:endParaRPr>
          </a:p>
          <a:p>
            <a:pPr marL="0" marR="0" lvl="0" indent="0" algn="ctr" defTabSz="453363" eaLnBrk="1" fontAlgn="auto" latinLnBrk="0" hangingPunct="0">
              <a:lnSpc>
                <a:spcPct val="130000"/>
              </a:lnSpc>
              <a:spcBef>
                <a:spcPts val="0"/>
              </a:spcBef>
              <a:spcAft>
                <a:spcPts val="100"/>
              </a:spcAft>
              <a:buClrTx/>
              <a:buSzTx/>
              <a:buFontTx/>
              <a:buNone/>
              <a:tabLst/>
              <a:defRPr/>
            </a:pPr>
            <a:r>
              <a:rPr kumimoji="0" lang="en-US" sz="1800" b="1" i="1" u="none" strike="noStrike" kern="0" cap="none" spc="0" normalizeH="0" baseline="0" noProof="0">
                <a:ln>
                  <a:noFill/>
                </a:ln>
                <a:solidFill>
                  <a:srgbClr val="FFFFFF">
                    <a:lumMod val="50000"/>
                  </a:srgbClr>
                </a:solidFill>
                <a:effectLst/>
                <a:uLnTx/>
                <a:uFillTx/>
                <a:ea typeface="Tahoma" panose="020B0604030504040204" pitchFamily="34" charset="0"/>
                <a:sym typeface="Helvetica Light"/>
              </a:rPr>
              <a:t>“That </a:t>
            </a:r>
            <a:r>
              <a:rPr kumimoji="0" lang="en-US" sz="1800" b="1" i="1" u="none" strike="noStrike" kern="0" cap="none" spc="0" normalizeH="0" baseline="0" noProof="0" err="1">
                <a:ln>
                  <a:noFill/>
                </a:ln>
                <a:solidFill>
                  <a:srgbClr val="FFFFFF">
                    <a:lumMod val="50000"/>
                  </a:srgbClr>
                </a:solidFill>
                <a:effectLst/>
                <a:uLnTx/>
                <a:uFillTx/>
                <a:ea typeface="Tahoma" panose="020B0604030504040204" pitchFamily="34" charset="0"/>
                <a:sym typeface="Helvetica Light"/>
              </a:rPr>
              <a:t>Mr</a:t>
            </a:r>
            <a:r>
              <a:rPr kumimoji="0" lang="en-US" sz="1800" b="1" i="1" u="none" strike="noStrike" kern="0" cap="none" spc="0" normalizeH="0" baseline="0" noProof="0">
                <a:ln>
                  <a:noFill/>
                </a:ln>
                <a:solidFill>
                  <a:srgbClr val="FFFFFF">
                    <a:lumMod val="50000"/>
                  </a:srgbClr>
                </a:solidFill>
                <a:effectLst/>
                <a:uLnTx/>
                <a:uFillTx/>
                <a:ea typeface="Tahoma" panose="020B0604030504040204" pitchFamily="34" charset="0"/>
                <a:sym typeface="Helvetica Light"/>
              </a:rPr>
              <a:t> Mark Van Asten, being a Director, who retires in accordance with clause 20.3 of the </a:t>
            </a:r>
          </a:p>
          <a:p>
            <a:pPr marL="0" marR="0" lvl="0" indent="0" algn="ctr" defTabSz="453363" eaLnBrk="1" fontAlgn="auto" latinLnBrk="0" hangingPunct="0">
              <a:lnSpc>
                <a:spcPct val="130000"/>
              </a:lnSpc>
              <a:spcBef>
                <a:spcPts val="0"/>
              </a:spcBef>
              <a:spcAft>
                <a:spcPts val="100"/>
              </a:spcAft>
              <a:buClrTx/>
              <a:buSzTx/>
              <a:buFontTx/>
              <a:buNone/>
              <a:tabLst/>
              <a:defRPr/>
            </a:pPr>
            <a:r>
              <a:rPr kumimoji="0" lang="en-US" sz="1800" b="1" i="1" u="none" strike="noStrike" kern="0" cap="none" spc="0" normalizeH="0" baseline="0" noProof="0">
                <a:ln>
                  <a:noFill/>
                </a:ln>
                <a:solidFill>
                  <a:srgbClr val="FFFFFF">
                    <a:lumMod val="50000"/>
                  </a:srgbClr>
                </a:solidFill>
                <a:effectLst/>
                <a:uLnTx/>
                <a:uFillTx/>
                <a:ea typeface="Tahoma" panose="020B0604030504040204" pitchFamily="34" charset="0"/>
                <a:sym typeface="Helvetica Light"/>
              </a:rPr>
              <a:t>Company’s Constitution and ASX Listing Rule 14.5 and being eligible, be re-elected as a Director </a:t>
            </a:r>
          </a:p>
          <a:p>
            <a:pPr marL="0" marR="0" lvl="0" indent="0" algn="ctr" defTabSz="453363" eaLnBrk="1" fontAlgn="auto" latinLnBrk="0" hangingPunct="0">
              <a:lnSpc>
                <a:spcPct val="130000"/>
              </a:lnSpc>
              <a:spcBef>
                <a:spcPts val="0"/>
              </a:spcBef>
              <a:spcAft>
                <a:spcPts val="100"/>
              </a:spcAft>
              <a:buClrTx/>
              <a:buSzTx/>
              <a:buFontTx/>
              <a:buNone/>
              <a:tabLst/>
              <a:defRPr/>
            </a:pPr>
            <a:r>
              <a:rPr kumimoji="0" lang="en-US" sz="1800" b="1" i="1" u="none" strike="noStrike" kern="0" cap="none" spc="0" normalizeH="0" baseline="0" noProof="0">
                <a:ln>
                  <a:noFill/>
                </a:ln>
                <a:solidFill>
                  <a:srgbClr val="FFFFFF">
                    <a:lumMod val="50000"/>
                  </a:srgbClr>
                </a:solidFill>
                <a:effectLst/>
                <a:uLnTx/>
                <a:uFillTx/>
                <a:ea typeface="Tahoma" panose="020B0604030504040204" pitchFamily="34" charset="0"/>
                <a:sym typeface="Helvetica Light"/>
              </a:rPr>
              <a:t>of the Company.” </a:t>
            </a:r>
          </a:p>
          <a:p>
            <a:pPr marL="0" marR="0" lvl="0" indent="0" defTabSz="453363" eaLnBrk="1" fontAlgn="auto" latinLnBrk="0" hangingPunct="0">
              <a:lnSpc>
                <a:spcPct val="130000"/>
              </a:lnSpc>
              <a:spcBef>
                <a:spcPts val="0"/>
              </a:spcBef>
              <a:spcAft>
                <a:spcPts val="100"/>
              </a:spcAft>
              <a:buClrTx/>
              <a:buSzTx/>
              <a:buFontTx/>
              <a:buNone/>
              <a:tabLst/>
              <a:defRPr/>
            </a:pPr>
            <a:r>
              <a:rPr kumimoji="0" lang="en-US" sz="1800" b="1" i="0" u="none" strike="noStrike" kern="0" cap="none" spc="0" normalizeH="0" baseline="0" noProof="0">
                <a:ln>
                  <a:noFill/>
                </a:ln>
                <a:solidFill>
                  <a:srgbClr val="FFFFFF">
                    <a:lumMod val="50000"/>
                  </a:srgbClr>
                </a:solidFill>
                <a:effectLst/>
                <a:uLnTx/>
                <a:uFillTx/>
                <a:ea typeface="Tahoma" panose="020B0604030504040204" pitchFamily="34" charset="0"/>
                <a:sym typeface="Helvetica Light"/>
              </a:rPr>
              <a:t>Proxy Results:</a:t>
            </a:r>
          </a:p>
          <a:p>
            <a:pPr marL="0" marR="0" lvl="0" indent="0" defTabSz="453363"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mn-ea"/>
              <a:cs typeface="+mn-cs"/>
              <a:sym typeface="Helvetica Light"/>
            </a:endParaRPr>
          </a:p>
          <a:p>
            <a:pPr marL="0" marR="0" lvl="0" indent="0" defTabSz="453363"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mn-ea"/>
              <a:cs typeface="+mn-cs"/>
              <a:sym typeface="Helvetica Light"/>
            </a:endParaRPr>
          </a:p>
          <a:p>
            <a:pPr marL="0" marR="0" lvl="0" indent="0" defTabSz="453363"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mn-ea"/>
              <a:cs typeface="+mn-cs"/>
              <a:sym typeface="Helvetica Light"/>
            </a:endParaRPr>
          </a:p>
          <a:p>
            <a:pPr marL="0" marR="0" lvl="0" indent="0" defTabSz="453363"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mn-ea"/>
              <a:cs typeface="+mn-cs"/>
              <a:sym typeface="Helvetica Light"/>
            </a:endParaRPr>
          </a:p>
          <a:p>
            <a:pPr marL="0" marR="0" lvl="0" indent="0" defTabSz="453363" eaLnBrk="1" fontAlgn="auto" latinLnBrk="0" hangingPunct="0">
              <a:lnSpc>
                <a:spcPct val="130000"/>
              </a:lnSpc>
              <a:spcBef>
                <a:spcPts val="0"/>
              </a:spcBef>
              <a:spcAft>
                <a:spcPts val="100"/>
              </a:spcAft>
              <a:buClrTx/>
              <a:buSzTx/>
              <a:buFontTx/>
              <a:buNone/>
              <a:tabLst/>
              <a:defRPr/>
            </a:pPr>
            <a:endParaRPr kumimoji="0" lang="en-US" sz="1800" b="1" i="0" u="none" strike="noStrike" kern="0" cap="none" spc="0" normalizeH="0" baseline="0" noProof="0">
              <a:ln>
                <a:noFill/>
              </a:ln>
              <a:solidFill>
                <a:srgbClr val="FFFFFF">
                  <a:lumMod val="50000"/>
                </a:srgbClr>
              </a:solidFill>
              <a:effectLst/>
              <a:uLnTx/>
              <a:uFillTx/>
              <a:ea typeface="Tahoma" panose="020B0604030504040204" pitchFamily="34" charset="0"/>
              <a:sym typeface="Helvetica Light"/>
            </a:endParaRPr>
          </a:p>
          <a:p>
            <a:pPr marL="0" marR="0" lvl="0" indent="0" defTabSz="453363" eaLnBrk="1" fontAlgn="auto" latinLnBrk="0" hangingPunct="0">
              <a:lnSpc>
                <a:spcPct val="130000"/>
              </a:lnSpc>
              <a:spcBef>
                <a:spcPts val="0"/>
              </a:spcBef>
              <a:spcAft>
                <a:spcPts val="100"/>
              </a:spcAft>
              <a:buClrTx/>
              <a:buSzTx/>
              <a:buFontTx/>
              <a:buNone/>
              <a:tabLst/>
              <a:defRPr/>
            </a:pPr>
            <a:r>
              <a:rPr kumimoji="0" lang="en-US" sz="1800" b="1" i="0" u="none" strike="noStrike" kern="0" cap="none" spc="0" normalizeH="0" baseline="0" noProof="0">
                <a:ln>
                  <a:noFill/>
                </a:ln>
                <a:solidFill>
                  <a:srgbClr val="FFFFFF">
                    <a:lumMod val="50000"/>
                  </a:srgbClr>
                </a:solidFill>
                <a:effectLst/>
                <a:uLnTx/>
                <a:uFillTx/>
                <a:ea typeface="Tahoma" panose="020B0604030504040204" pitchFamily="34" charset="0"/>
                <a:sym typeface="Helvetica Light"/>
              </a:rPr>
              <a:t>Further Information </a:t>
            </a:r>
            <a:endParaRPr kumimoji="0" lang="en-US" sz="1800" b="0" i="0" u="none" strike="noStrike" kern="0" cap="none" spc="0" normalizeH="0" baseline="0" noProof="0">
              <a:ln>
                <a:noFill/>
              </a:ln>
              <a:solidFill>
                <a:srgbClr val="FFFFFF">
                  <a:lumMod val="50000"/>
                </a:srgbClr>
              </a:solidFill>
              <a:effectLst/>
              <a:uLnTx/>
              <a:uFillTx/>
              <a:ea typeface="Tahoma" panose="020B0604030504040204" pitchFamily="34" charset="0"/>
              <a:sym typeface="Helvetica Light"/>
            </a:endParaRPr>
          </a:p>
          <a:p>
            <a:pPr marL="285750" indent="-285750" algn="just">
              <a:buFont typeface="Arial" panose="020B0604020202020204" pitchFamily="34" charset="0"/>
              <a:buChar char="•"/>
            </a:pPr>
            <a:r>
              <a:rPr lang="en-US" sz="1800">
                <a:solidFill>
                  <a:schemeClr val="bg1">
                    <a:lumMod val="50000"/>
                  </a:schemeClr>
                </a:solidFill>
                <a:ea typeface="Tahoma" panose="020B0604030504040204" pitchFamily="34" charset="0"/>
                <a:cs typeface="Arial"/>
              </a:rPr>
              <a:t>The Board (Mr. Mark Van Asten recommends that Shareholders vote in </a:t>
            </a:r>
            <a:r>
              <a:rPr lang="en-US" sz="1800" err="1">
                <a:solidFill>
                  <a:schemeClr val="bg1">
                    <a:lumMod val="50000"/>
                  </a:schemeClr>
                </a:solidFill>
                <a:ea typeface="Tahoma" panose="020B0604030504040204" pitchFamily="34" charset="0"/>
                <a:cs typeface="Arial"/>
              </a:rPr>
              <a:t>favour</a:t>
            </a:r>
            <a:r>
              <a:rPr lang="en-US" sz="1800">
                <a:solidFill>
                  <a:schemeClr val="bg1">
                    <a:lumMod val="50000"/>
                  </a:schemeClr>
                </a:solidFill>
                <a:ea typeface="Tahoma" panose="020B0604030504040204" pitchFamily="34" charset="0"/>
                <a:cs typeface="Arial"/>
              </a:rPr>
              <a:t> of Resolution 3</a:t>
            </a:r>
          </a:p>
          <a:p>
            <a:pPr marL="285750" indent="-285750" algn="just">
              <a:buFont typeface="Arial" panose="020B0604020202020204" pitchFamily="34" charset="0"/>
              <a:buChar char="•"/>
            </a:pPr>
            <a:r>
              <a:rPr lang="en-US" sz="1800">
                <a:solidFill>
                  <a:schemeClr val="bg1">
                    <a:lumMod val="50000"/>
                  </a:schemeClr>
                </a:solidFill>
                <a:ea typeface="Tahoma" panose="020B0604030504040204" pitchFamily="34" charset="0"/>
                <a:cs typeface="Arial"/>
              </a:rPr>
              <a:t>Mr. Mark Van Asten’s experience is set out in the Explanatory Statement of the Notice of Meeting</a:t>
            </a:r>
          </a:p>
        </p:txBody>
      </p:sp>
      <p:graphicFrame>
        <p:nvGraphicFramePr>
          <p:cNvPr id="7" name="Table 11">
            <a:extLst>
              <a:ext uri="{FF2B5EF4-FFF2-40B4-BE49-F238E27FC236}">
                <a16:creationId xmlns:a16="http://schemas.microsoft.com/office/drawing/2014/main" id="{379B2804-BA48-23AC-220F-CA6DE33BD380}"/>
              </a:ext>
            </a:extLst>
          </p:cNvPr>
          <p:cNvGraphicFramePr>
            <a:graphicFrameLocks noGrp="1"/>
          </p:cNvGraphicFramePr>
          <p:nvPr>
            <p:extLst>
              <p:ext uri="{D42A27DB-BD31-4B8C-83A1-F6EECF244321}">
                <p14:modId xmlns:p14="http://schemas.microsoft.com/office/powerpoint/2010/main" val="189491015"/>
              </p:ext>
            </p:extLst>
          </p:nvPr>
        </p:nvGraphicFramePr>
        <p:xfrm>
          <a:off x="2271266" y="3429000"/>
          <a:ext cx="6959600" cy="1036320"/>
        </p:xfrm>
        <a:graphic>
          <a:graphicData uri="http://schemas.openxmlformats.org/drawingml/2006/table">
            <a:tbl>
              <a:tblPr firstRow="1" bandRow="1">
                <a:tableStyleId>{5940675A-B579-460E-94D1-54222C63F5DA}</a:tableStyleId>
              </a:tblPr>
              <a:tblGrid>
                <a:gridCol w="1739900">
                  <a:extLst>
                    <a:ext uri="{9D8B030D-6E8A-4147-A177-3AD203B41FA5}">
                      <a16:colId xmlns:a16="http://schemas.microsoft.com/office/drawing/2014/main" val="666113774"/>
                    </a:ext>
                  </a:extLst>
                </a:gridCol>
                <a:gridCol w="1739900">
                  <a:extLst>
                    <a:ext uri="{9D8B030D-6E8A-4147-A177-3AD203B41FA5}">
                      <a16:colId xmlns:a16="http://schemas.microsoft.com/office/drawing/2014/main" val="659597642"/>
                    </a:ext>
                  </a:extLst>
                </a:gridCol>
                <a:gridCol w="1739900">
                  <a:extLst>
                    <a:ext uri="{9D8B030D-6E8A-4147-A177-3AD203B41FA5}">
                      <a16:colId xmlns:a16="http://schemas.microsoft.com/office/drawing/2014/main" val="2256406442"/>
                    </a:ext>
                  </a:extLst>
                </a:gridCol>
                <a:gridCol w="1739900">
                  <a:extLst>
                    <a:ext uri="{9D8B030D-6E8A-4147-A177-3AD203B41FA5}">
                      <a16:colId xmlns:a16="http://schemas.microsoft.com/office/drawing/2014/main" val="1374318769"/>
                    </a:ext>
                  </a:extLst>
                </a:gridCol>
              </a:tblGrid>
              <a:tr h="408236">
                <a:tc>
                  <a:txBody>
                    <a:bodyPr/>
                    <a:lstStyle/>
                    <a:p>
                      <a:pPr algn="ctr"/>
                      <a:r>
                        <a:rPr lang="en-AU" b="1">
                          <a:solidFill>
                            <a:schemeClr val="bg1"/>
                          </a:solidFill>
                        </a:rPr>
                        <a:t>FOR</a:t>
                      </a:r>
                    </a:p>
                  </a:txBody>
                  <a:tcPr>
                    <a:solidFill>
                      <a:srgbClr val="00B2E3"/>
                    </a:solidFill>
                  </a:tcPr>
                </a:tc>
                <a:tc>
                  <a:txBody>
                    <a:bodyPr/>
                    <a:lstStyle/>
                    <a:p>
                      <a:pPr algn="ctr"/>
                      <a:r>
                        <a:rPr lang="en-AU" b="1">
                          <a:solidFill>
                            <a:schemeClr val="bg1"/>
                          </a:solidFill>
                        </a:rPr>
                        <a:t>AGAINST</a:t>
                      </a:r>
                    </a:p>
                  </a:txBody>
                  <a:tcPr>
                    <a:solidFill>
                      <a:srgbClr val="00B2E3"/>
                    </a:solidFill>
                  </a:tcPr>
                </a:tc>
                <a:tc>
                  <a:txBody>
                    <a:bodyPr/>
                    <a:lstStyle/>
                    <a:p>
                      <a:pPr algn="ctr"/>
                      <a:r>
                        <a:rPr lang="en-AU" b="1">
                          <a:solidFill>
                            <a:schemeClr val="bg1"/>
                          </a:solidFill>
                        </a:rPr>
                        <a:t>DISCRETIONARY</a:t>
                      </a:r>
                    </a:p>
                  </a:txBody>
                  <a:tcPr>
                    <a:solidFill>
                      <a:srgbClr val="00B2E3"/>
                    </a:solidFill>
                  </a:tcPr>
                </a:tc>
                <a:tc>
                  <a:txBody>
                    <a:bodyPr/>
                    <a:lstStyle/>
                    <a:p>
                      <a:pPr algn="ctr"/>
                      <a:r>
                        <a:rPr lang="en-AU" b="1">
                          <a:solidFill>
                            <a:schemeClr val="bg1"/>
                          </a:solidFill>
                        </a:rPr>
                        <a:t>ABSTAIN/ EXCLUDE </a:t>
                      </a:r>
                    </a:p>
                  </a:txBody>
                  <a:tcPr>
                    <a:solidFill>
                      <a:srgbClr val="00B2E3"/>
                    </a:solidFill>
                  </a:tcPr>
                </a:tc>
                <a:extLst>
                  <a:ext uri="{0D108BD9-81ED-4DB2-BD59-A6C34878D82A}">
                    <a16:rowId xmlns:a16="http://schemas.microsoft.com/office/drawing/2014/main" val="2557573895"/>
                  </a:ext>
                </a:extLst>
              </a:tr>
              <a:tr h="331348">
                <a:tc>
                  <a:txBody>
                    <a:bodyPr/>
                    <a:lstStyle/>
                    <a:p>
                      <a:pPr marR="0" lvl="0" algn="ctr" rtl="0">
                        <a:lnSpc>
                          <a:spcPct val="100000"/>
                        </a:lnSpc>
                        <a:spcBef>
                          <a:spcPts val="0"/>
                        </a:spcBef>
                        <a:spcAft>
                          <a:spcPts val="0"/>
                        </a:spcAft>
                        <a:buClr>
                          <a:srgbClr val="000000"/>
                        </a:buClr>
                        <a:buFont typeface="Arial"/>
                        <a:buNone/>
                      </a:pPr>
                      <a:r>
                        <a:rPr lang="en-AU" sz="1400" b="0" i="0" u="none" strike="noStrike" cap="none" spc="0" normalizeH="0" baseline="0">
                          <a:ln>
                            <a:noFill/>
                          </a:ln>
                          <a:solidFill>
                            <a:srgbClr val="808080"/>
                          </a:solidFill>
                          <a:effectLst/>
                          <a:uFillTx/>
                          <a:latin typeface="+mn-lt"/>
                          <a:ea typeface="+mn-ea"/>
                          <a:cs typeface="+mn-cs"/>
                          <a:sym typeface="Helvetica Light"/>
                        </a:rPr>
                        <a:t>187,750</a:t>
                      </a:r>
                    </a:p>
                    <a:p>
                      <a:pPr marR="0" lvl="0" algn="ctr" rtl="0">
                        <a:lnSpc>
                          <a:spcPct val="100000"/>
                        </a:lnSpc>
                        <a:spcBef>
                          <a:spcPts val="0"/>
                        </a:spcBef>
                        <a:spcAft>
                          <a:spcPts val="0"/>
                        </a:spcAft>
                        <a:buClr>
                          <a:srgbClr val="000000"/>
                        </a:buClr>
                        <a:buFont typeface="Arial"/>
                        <a:buNone/>
                      </a:pPr>
                      <a:r>
                        <a:rPr lang="en-AU" sz="1400" b="0" i="0" u="none" strike="noStrike" cap="none" spc="0" normalizeH="0" baseline="0">
                          <a:ln>
                            <a:noFill/>
                          </a:ln>
                          <a:solidFill>
                            <a:srgbClr val="808080"/>
                          </a:solidFill>
                          <a:effectLst/>
                          <a:uFillTx/>
                          <a:latin typeface="+mn-lt"/>
                          <a:ea typeface="+mn-ea"/>
                          <a:cs typeface="+mn-cs"/>
                          <a:sym typeface="Helvetica Light"/>
                        </a:rPr>
                        <a:t>50.82%</a:t>
                      </a:r>
                      <a:endParaRPr lang="en-US" sz="1400" b="0" i="0" u="none" strike="noStrike" cap="none" spc="0" normalizeH="0" baseline="0">
                        <a:ln>
                          <a:noFill/>
                        </a:ln>
                        <a:solidFill>
                          <a:srgbClr val="808080"/>
                        </a:solidFill>
                        <a:effectLst/>
                        <a:uFillTx/>
                        <a:latin typeface="+mn-lt"/>
                        <a:ea typeface="+mn-ea"/>
                        <a:cs typeface="+mn-cs"/>
                        <a:sym typeface="Helvetica Light"/>
                      </a:endParaRPr>
                    </a:p>
                  </a:txBody>
                  <a:tcPr marL="68580" marR="68580" marT="0" marB="0"/>
                </a:tc>
                <a:tc>
                  <a:txBody>
                    <a:bodyPr/>
                    <a:lstStyle/>
                    <a:p>
                      <a:pPr marR="0" lvl="0" algn="ctr" rtl="0">
                        <a:lnSpc>
                          <a:spcPct val="100000"/>
                        </a:lnSpc>
                        <a:spcBef>
                          <a:spcPts val="0"/>
                        </a:spcBef>
                        <a:spcAft>
                          <a:spcPts val="0"/>
                        </a:spcAft>
                        <a:buClr>
                          <a:srgbClr val="000000"/>
                        </a:buClr>
                        <a:buFont typeface="Arial"/>
                        <a:buNone/>
                      </a:pPr>
                      <a:r>
                        <a:rPr lang="en-AU" sz="1400" b="0" i="0" u="none" strike="noStrike" cap="none" spc="0" normalizeH="0" baseline="0">
                          <a:ln>
                            <a:noFill/>
                          </a:ln>
                          <a:solidFill>
                            <a:srgbClr val="808080"/>
                          </a:solidFill>
                          <a:effectLst/>
                          <a:uFillTx/>
                          <a:latin typeface="+mn-lt"/>
                          <a:ea typeface="+mn-ea"/>
                          <a:cs typeface="+mn-cs"/>
                          <a:sym typeface="Helvetica Light"/>
                        </a:rPr>
                        <a:t>146,267</a:t>
                      </a:r>
                    </a:p>
                    <a:p>
                      <a:pPr marR="0" lvl="0" algn="ctr" rtl="0">
                        <a:lnSpc>
                          <a:spcPct val="100000"/>
                        </a:lnSpc>
                        <a:spcBef>
                          <a:spcPts val="0"/>
                        </a:spcBef>
                        <a:spcAft>
                          <a:spcPts val="0"/>
                        </a:spcAft>
                        <a:buClr>
                          <a:srgbClr val="000000"/>
                        </a:buClr>
                        <a:buFont typeface="Arial"/>
                        <a:buNone/>
                      </a:pPr>
                      <a:r>
                        <a:rPr lang="en-AU" sz="1400" b="0" i="0" u="none" strike="noStrike" cap="none" spc="0" normalizeH="0" baseline="0">
                          <a:ln>
                            <a:noFill/>
                          </a:ln>
                          <a:solidFill>
                            <a:srgbClr val="808080"/>
                          </a:solidFill>
                          <a:effectLst/>
                          <a:uFillTx/>
                          <a:latin typeface="+mn-lt"/>
                          <a:ea typeface="+mn-ea"/>
                          <a:cs typeface="+mn-cs"/>
                          <a:sym typeface="Helvetica Light"/>
                        </a:rPr>
                        <a:t>39.60%</a:t>
                      </a:r>
                    </a:p>
                  </a:txBody>
                  <a:tcPr marL="68580" marR="68580" marT="0" marB="0"/>
                </a:tc>
                <a:tc>
                  <a:txBody>
                    <a:bodyPr/>
                    <a:lstStyle/>
                    <a:p>
                      <a:pPr marR="0" lvl="0" algn="ctr" rtl="0">
                        <a:lnSpc>
                          <a:spcPct val="100000"/>
                        </a:lnSpc>
                        <a:spcBef>
                          <a:spcPts val="0"/>
                        </a:spcBef>
                        <a:spcAft>
                          <a:spcPts val="0"/>
                        </a:spcAft>
                        <a:buClr>
                          <a:srgbClr val="000000"/>
                        </a:buClr>
                        <a:buFont typeface="Arial"/>
                        <a:buNone/>
                      </a:pPr>
                      <a:r>
                        <a:rPr lang="en-AU" sz="1400" b="0" i="0" u="none" strike="noStrike" cap="none" spc="0" normalizeH="0" baseline="0">
                          <a:ln>
                            <a:noFill/>
                          </a:ln>
                          <a:solidFill>
                            <a:srgbClr val="808080"/>
                          </a:solidFill>
                          <a:effectLst/>
                          <a:uFillTx/>
                          <a:latin typeface="+mn-lt"/>
                          <a:ea typeface="+mn-ea"/>
                          <a:cs typeface="+mn-cs"/>
                          <a:sym typeface="Arial"/>
                        </a:rPr>
                        <a:t>35,390</a:t>
                      </a:r>
                    </a:p>
                    <a:p>
                      <a:pPr marR="0" lvl="0" algn="ctr" rtl="0">
                        <a:lnSpc>
                          <a:spcPct val="100000"/>
                        </a:lnSpc>
                        <a:spcBef>
                          <a:spcPts val="0"/>
                        </a:spcBef>
                        <a:spcAft>
                          <a:spcPts val="0"/>
                        </a:spcAft>
                        <a:buClr>
                          <a:srgbClr val="000000"/>
                        </a:buClr>
                        <a:buFont typeface="Arial"/>
                        <a:buNone/>
                      </a:pPr>
                      <a:r>
                        <a:rPr lang="en-AU" sz="1400" b="0" i="0" u="none" strike="noStrike" cap="none" spc="0" normalizeH="0" baseline="0">
                          <a:ln>
                            <a:noFill/>
                          </a:ln>
                          <a:solidFill>
                            <a:srgbClr val="808080"/>
                          </a:solidFill>
                          <a:effectLst/>
                          <a:uFillTx/>
                          <a:latin typeface="+mn-lt"/>
                          <a:ea typeface="+mn-ea"/>
                          <a:cs typeface="+mn-cs"/>
                          <a:sym typeface="Arial"/>
                        </a:rPr>
                        <a:t>9.58%</a:t>
                      </a:r>
                    </a:p>
                  </a:txBody>
                  <a:tcPr marL="68580" marR="68580" marT="0" marB="0"/>
                </a:tc>
                <a:tc>
                  <a:txBody>
                    <a:bodyPr/>
                    <a:lstStyle/>
                    <a:p>
                      <a:pPr marR="0" lvl="0" algn="ctr" rtl="0">
                        <a:lnSpc>
                          <a:spcPct val="100000"/>
                        </a:lnSpc>
                        <a:spcBef>
                          <a:spcPts val="0"/>
                        </a:spcBef>
                        <a:spcAft>
                          <a:spcPts val="0"/>
                        </a:spcAft>
                        <a:buClr>
                          <a:srgbClr val="000000"/>
                        </a:buClr>
                        <a:buFont typeface="Arial"/>
                        <a:buNone/>
                      </a:pPr>
                      <a:r>
                        <a:rPr lang="en-AU" sz="1400" b="0" i="0" u="none" strike="noStrike" cap="none" spc="0" normalizeH="0" baseline="0" noProof="0">
                          <a:ln>
                            <a:noFill/>
                          </a:ln>
                          <a:solidFill>
                            <a:srgbClr val="808080"/>
                          </a:solidFill>
                          <a:effectLst/>
                          <a:uFillTx/>
                          <a:latin typeface="+mn-lt"/>
                          <a:ea typeface="+mn-ea"/>
                          <a:cs typeface="+mn-cs"/>
                          <a:sym typeface="Arial"/>
                        </a:rPr>
                        <a:t>20,031</a:t>
                      </a:r>
                    </a:p>
                    <a:p>
                      <a:pPr marR="0" lvl="0" algn="ctr" rtl="0">
                        <a:lnSpc>
                          <a:spcPct val="100000"/>
                        </a:lnSpc>
                        <a:spcBef>
                          <a:spcPts val="0"/>
                        </a:spcBef>
                        <a:spcAft>
                          <a:spcPts val="0"/>
                        </a:spcAft>
                        <a:buClr>
                          <a:srgbClr val="000000"/>
                        </a:buClr>
                        <a:buFont typeface="Arial"/>
                        <a:buNone/>
                      </a:pPr>
                      <a:r>
                        <a:rPr lang="en-AU" sz="1400" b="0" i="0" u="none" strike="noStrike" cap="none" spc="0" normalizeH="0" baseline="0" noProof="0">
                          <a:ln>
                            <a:noFill/>
                          </a:ln>
                          <a:solidFill>
                            <a:srgbClr val="808080"/>
                          </a:solidFill>
                          <a:effectLst/>
                          <a:uFillTx/>
                          <a:latin typeface="+mn-lt"/>
                          <a:ea typeface="+mn-ea"/>
                          <a:cs typeface="+mn-cs"/>
                          <a:sym typeface="Arial"/>
                        </a:rPr>
                        <a:t>-</a:t>
                      </a:r>
                    </a:p>
                  </a:txBody>
                  <a:tcPr/>
                </a:tc>
                <a:extLst>
                  <a:ext uri="{0D108BD9-81ED-4DB2-BD59-A6C34878D82A}">
                    <a16:rowId xmlns:a16="http://schemas.microsoft.com/office/drawing/2014/main" val="3582809615"/>
                  </a:ext>
                </a:extLst>
              </a:tr>
            </a:tbl>
          </a:graphicData>
        </a:graphic>
      </p:graphicFrame>
    </p:spTree>
    <p:extLst>
      <p:ext uri="{BB962C8B-B14F-4D97-AF65-F5344CB8AC3E}">
        <p14:creationId xmlns:p14="http://schemas.microsoft.com/office/powerpoint/2010/main" val="3796672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
          <p:cNvSpPr txBox="1">
            <a:spLocks noGrp="1"/>
          </p:cNvSpPr>
          <p:nvPr>
            <p:ph type="title"/>
          </p:nvPr>
        </p:nvSpPr>
        <p:spPr>
          <a:xfrm>
            <a:off x="292708" y="213850"/>
            <a:ext cx="10078064" cy="802032"/>
          </a:xfrm>
          <a:prstGeom prst="rect">
            <a:avLst/>
          </a:prstGeom>
          <a:noFill/>
          <a:ln>
            <a:noFill/>
          </a:ln>
        </p:spPr>
        <p:txBody>
          <a:bodyPr spcFirstLastPara="1" wrap="square" lIns="91425" tIns="45700" rIns="91425" bIns="45700" anchor="b" anchorCtr="0">
            <a:noAutofit/>
          </a:bodyPr>
          <a:lstStyle/>
          <a:p>
            <a:r>
              <a:rPr lang="en-US" sz="3200">
                <a:solidFill>
                  <a:srgbClr val="FFFFFF"/>
                </a:solidFill>
              </a:rPr>
              <a:t>Resolution 4:</a:t>
            </a:r>
            <a:r>
              <a:rPr lang="en-US" sz="3200"/>
              <a:t> </a:t>
            </a:r>
            <a:r>
              <a:rPr lang="en-US" sz="3200">
                <a:solidFill>
                  <a:srgbClr val="FFFFFF"/>
                </a:solidFill>
              </a:rPr>
              <a:t>Spill Resolution – Conditional Resolution</a:t>
            </a:r>
            <a:r>
              <a:rPr lang="en-US" sz="3200"/>
              <a:t> </a:t>
            </a:r>
            <a:endParaRPr lang="en-US" sz="3200">
              <a:latin typeface="Avenir"/>
              <a:ea typeface="Avenir"/>
              <a:cs typeface="Avenir"/>
              <a:sym typeface="Avenir"/>
            </a:endParaRPr>
          </a:p>
        </p:txBody>
      </p:sp>
      <p:sp>
        <p:nvSpPr>
          <p:cNvPr id="6" name="Slide Number Placeholder 5">
            <a:extLst>
              <a:ext uri="{FF2B5EF4-FFF2-40B4-BE49-F238E27FC236}">
                <a16:creationId xmlns:a16="http://schemas.microsoft.com/office/drawing/2014/main" id="{C9316054-F019-894C-930C-2B3EFEE72474}"/>
              </a:ext>
            </a:extLst>
          </p:cNvPr>
          <p:cNvSpPr>
            <a:spLocks noGrp="1"/>
          </p:cNvSpPr>
          <p:nvPr>
            <p:ph type="sldNum" idx="4294967295"/>
          </p:nvPr>
        </p:nvSpPr>
        <p:spPr>
          <a:xfrm>
            <a:off x="4038600" y="6291055"/>
            <a:ext cx="4114800" cy="365125"/>
          </a:xfrm>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19</a:t>
            </a:fld>
            <a:endParaRPr lang="en-US"/>
          </a:p>
        </p:txBody>
      </p:sp>
      <p:sp>
        <p:nvSpPr>
          <p:cNvPr id="5" name="Rectangle 4">
            <a:extLst>
              <a:ext uri="{FF2B5EF4-FFF2-40B4-BE49-F238E27FC236}">
                <a16:creationId xmlns:a16="http://schemas.microsoft.com/office/drawing/2014/main" id="{40B2EFF5-FBF0-8ADE-2E68-0976D6E39883}"/>
              </a:ext>
            </a:extLst>
          </p:cNvPr>
          <p:cNvSpPr/>
          <p:nvPr/>
        </p:nvSpPr>
        <p:spPr>
          <a:xfrm>
            <a:off x="294968" y="1188323"/>
            <a:ext cx="11897032" cy="4976747"/>
          </a:xfrm>
          <a:prstGeom prst="rect">
            <a:avLst/>
          </a:prstGeom>
          <a:ln>
            <a:solidFill>
              <a:srgbClr val="00BCE3"/>
            </a:solidFill>
          </a:ln>
        </p:spPr>
        <p:txBody>
          <a:bodyPr wrap="square" lIns="91440" tIns="45720" rIns="91440" bIns="45720" anchor="t">
            <a:spAutoFit/>
          </a:bodyPr>
          <a:lstStyle/>
          <a:p>
            <a:pPr defTabSz="453363" hangingPunct="0">
              <a:lnSpc>
                <a:spcPct val="130000"/>
              </a:lnSpc>
              <a:spcAft>
                <a:spcPts val="100"/>
              </a:spcAft>
              <a:buClrTx/>
              <a:defRPr/>
            </a:pPr>
            <a:r>
              <a:rPr lang="en-US" sz="1600">
                <a:solidFill>
                  <a:schemeClr val="bg1">
                    <a:lumMod val="65000"/>
                  </a:schemeClr>
                </a:solidFill>
                <a:ea typeface="Tahoma"/>
                <a:sym typeface="Helvetica Light"/>
              </a:rPr>
              <a:t>To consider and, if thought fit, to pass the following resolution as an ordinary resolution: </a:t>
            </a:r>
            <a:endParaRPr lang="en-US" sz="1600">
              <a:solidFill>
                <a:schemeClr val="bg1">
                  <a:lumMod val="65000"/>
                </a:schemeClr>
              </a:solidFill>
              <a:ea typeface="Tahoma"/>
            </a:endParaRPr>
          </a:p>
          <a:p>
            <a:pPr defTabSz="453363" hangingPunct="0">
              <a:lnSpc>
                <a:spcPct val="130000"/>
              </a:lnSpc>
              <a:spcAft>
                <a:spcPts val="100"/>
              </a:spcAft>
              <a:buClrTx/>
              <a:defRPr/>
            </a:pPr>
            <a:r>
              <a:rPr kumimoji="0" lang="en-US" i="1" u="none" strike="noStrike" kern="0" cap="none" spc="0" normalizeH="0" baseline="0" noProof="0">
                <a:ln>
                  <a:noFill/>
                </a:ln>
                <a:solidFill>
                  <a:schemeClr val="bg1">
                    <a:lumMod val="50000"/>
                  </a:schemeClr>
                </a:solidFill>
                <a:effectLst/>
                <a:uLnTx/>
                <a:uFillTx/>
                <a:ea typeface="Tahoma"/>
                <a:sym typeface="Helvetica Light"/>
              </a:rPr>
              <a:t>“That subject to and conditional on at least 25% of the votes validly cast on Item 2 (Resolution 1, Adoption of the Remuneration Report) being cast against the adoption of the Remuneration Report for the year ended 31 December 2023:</a:t>
            </a:r>
            <a:r>
              <a:rPr lang="en-US" i="1">
                <a:solidFill>
                  <a:schemeClr val="bg1">
                    <a:lumMod val="50000"/>
                  </a:schemeClr>
                </a:solidFill>
                <a:ea typeface="Tahoma"/>
                <a:sym typeface="Helvetica Light"/>
              </a:rPr>
              <a:t> </a:t>
            </a:r>
            <a:endParaRPr lang="en-US" i="1" u="none" strike="noStrike" kern="0" cap="none" spc="0" normalizeH="0" baseline="0" noProof="0">
              <a:ln>
                <a:noFill/>
              </a:ln>
              <a:solidFill>
                <a:schemeClr val="bg1">
                  <a:lumMod val="50000"/>
                </a:schemeClr>
              </a:solidFill>
              <a:effectLst/>
              <a:uLnTx/>
              <a:uFillTx/>
              <a:ea typeface="Tahoma" panose="020B0604030504040204" pitchFamily="34" charset="0"/>
            </a:endParaRPr>
          </a:p>
          <a:p>
            <a:pPr marL="534988" lvl="2" defTabSz="453363" hangingPunct="0">
              <a:lnSpc>
                <a:spcPct val="130000"/>
              </a:lnSpc>
              <a:spcAft>
                <a:spcPts val="100"/>
              </a:spcAft>
              <a:buClrTx/>
              <a:defRPr/>
            </a:pPr>
            <a:r>
              <a:rPr kumimoji="0" lang="en-US" sz="1200" i="1" u="none" strike="noStrike" kern="0" cap="none" spc="0" normalizeH="0" baseline="0" noProof="0">
                <a:ln>
                  <a:noFill/>
                </a:ln>
                <a:solidFill>
                  <a:schemeClr val="bg1">
                    <a:lumMod val="50000"/>
                  </a:schemeClr>
                </a:solidFill>
                <a:effectLst/>
                <a:uLnTx/>
                <a:uFillTx/>
                <a:ea typeface="Tahoma"/>
                <a:sym typeface="Helvetica Light"/>
              </a:rPr>
              <a:t>a. a general meeting of the Company (Spill Meeting) be held within 90 days after passing of this resolution;</a:t>
            </a:r>
            <a:r>
              <a:rPr lang="en-US" sz="1200" i="1">
                <a:solidFill>
                  <a:schemeClr val="bg1">
                    <a:lumMod val="50000"/>
                  </a:schemeClr>
                </a:solidFill>
                <a:ea typeface="Tahoma"/>
                <a:sym typeface="Helvetica Light"/>
              </a:rPr>
              <a:t> </a:t>
            </a:r>
            <a:endParaRPr lang="en-US" sz="1200" i="1" u="none" strike="noStrike" kern="0" cap="none" spc="0" normalizeH="0" baseline="0" noProof="0">
              <a:ln>
                <a:noFill/>
              </a:ln>
              <a:solidFill>
                <a:schemeClr val="bg1">
                  <a:lumMod val="50000"/>
                </a:schemeClr>
              </a:solidFill>
              <a:effectLst/>
              <a:uLnTx/>
              <a:uFillTx/>
              <a:ea typeface="Tahoma" panose="020B0604030504040204" pitchFamily="34" charset="0"/>
            </a:endParaRPr>
          </a:p>
          <a:p>
            <a:pPr marL="534988" defTabSz="453363" hangingPunct="0">
              <a:lnSpc>
                <a:spcPct val="130000"/>
              </a:lnSpc>
              <a:spcAft>
                <a:spcPts val="100"/>
              </a:spcAft>
              <a:buClrTx/>
              <a:defRPr/>
            </a:pPr>
            <a:r>
              <a:rPr lang="en-US" sz="1200" i="1">
                <a:solidFill>
                  <a:schemeClr val="bg1">
                    <a:lumMod val="50000"/>
                  </a:schemeClr>
                </a:solidFill>
                <a:ea typeface="Tahoma"/>
                <a:sym typeface="Helvetica Light"/>
              </a:rPr>
              <a:t>b. </a:t>
            </a:r>
            <a:r>
              <a:rPr kumimoji="0" lang="en-US" sz="1200" i="1" u="none" strike="noStrike" kern="0" cap="none" spc="0" normalizeH="0" baseline="0" noProof="0">
                <a:ln>
                  <a:noFill/>
                </a:ln>
                <a:solidFill>
                  <a:schemeClr val="bg1">
                    <a:lumMod val="50000"/>
                  </a:schemeClr>
                </a:solidFill>
                <a:effectLst/>
                <a:uLnTx/>
                <a:uFillTx/>
                <a:ea typeface="Tahoma"/>
                <a:sym typeface="Helvetica Light"/>
              </a:rPr>
              <a:t>all the directors of the Company in office at the time when the resolution to make the Director’s</a:t>
            </a:r>
            <a:r>
              <a:rPr lang="en-US" sz="1200" i="1">
                <a:solidFill>
                  <a:schemeClr val="bg1">
                    <a:lumMod val="50000"/>
                  </a:schemeClr>
                </a:solidFill>
                <a:ea typeface="Tahoma"/>
                <a:sym typeface="Helvetica Light"/>
              </a:rPr>
              <a:t> </a:t>
            </a:r>
            <a:r>
              <a:rPr kumimoji="0" lang="en-US" sz="1200" i="1" u="none" strike="noStrike" kern="0" cap="none" spc="0" normalizeH="0" baseline="0" noProof="0">
                <a:ln>
                  <a:noFill/>
                </a:ln>
                <a:solidFill>
                  <a:schemeClr val="bg1">
                    <a:lumMod val="50000"/>
                  </a:schemeClr>
                </a:solidFill>
                <a:effectLst/>
                <a:uLnTx/>
                <a:uFillTx/>
                <a:ea typeface="Tahoma"/>
                <a:sym typeface="Helvetica Light"/>
              </a:rPr>
              <a:t> Report for the financial year ended 31 December 2023 was passed, other than the Managing Director, cease to hold office immediately before the end of the Spill Meeting; and</a:t>
            </a:r>
            <a:r>
              <a:rPr lang="en-US" sz="1200" i="1">
                <a:solidFill>
                  <a:schemeClr val="bg1">
                    <a:lumMod val="50000"/>
                  </a:schemeClr>
                </a:solidFill>
                <a:ea typeface="Tahoma"/>
                <a:sym typeface="Helvetica Light"/>
              </a:rPr>
              <a:t> </a:t>
            </a:r>
            <a:endParaRPr lang="en-US" sz="1200" i="1" u="none" strike="noStrike" kern="0" cap="none" spc="0" normalizeH="0" baseline="0" noProof="0">
              <a:ln>
                <a:noFill/>
              </a:ln>
              <a:solidFill>
                <a:schemeClr val="bg1">
                  <a:lumMod val="50000"/>
                </a:schemeClr>
              </a:solidFill>
              <a:effectLst/>
              <a:uLnTx/>
              <a:uFillTx/>
              <a:ea typeface="Tahoma" panose="020B0604030504040204" pitchFamily="34" charset="0"/>
            </a:endParaRPr>
          </a:p>
          <a:p>
            <a:pPr marL="534988" defTabSz="453363" hangingPunct="0">
              <a:lnSpc>
                <a:spcPct val="130000"/>
              </a:lnSpc>
              <a:spcAft>
                <a:spcPts val="100"/>
              </a:spcAft>
              <a:buClrTx/>
              <a:defRPr/>
            </a:pPr>
            <a:r>
              <a:rPr kumimoji="0" lang="en-US" sz="1200" i="1" u="none" strike="noStrike" kern="0" cap="none" spc="0" normalizeH="0" baseline="0" noProof="0">
                <a:ln>
                  <a:noFill/>
                </a:ln>
                <a:solidFill>
                  <a:schemeClr val="bg1">
                    <a:lumMod val="50000"/>
                  </a:schemeClr>
                </a:solidFill>
                <a:effectLst/>
                <a:uLnTx/>
                <a:uFillTx/>
                <a:ea typeface="Tahoma"/>
                <a:sym typeface="Helvetica Light"/>
              </a:rPr>
              <a:t>c. resolutions to appoint persons to offices that will be vacated immediately before the end of the Spill Meeting be put to the vote at the Spill Meeting.”</a:t>
            </a:r>
            <a:r>
              <a:rPr lang="en-US" sz="1200" i="1">
                <a:solidFill>
                  <a:schemeClr val="bg1">
                    <a:lumMod val="50000"/>
                  </a:schemeClr>
                </a:solidFill>
                <a:ea typeface="Tahoma"/>
                <a:sym typeface="Helvetica Light"/>
              </a:rPr>
              <a:t> </a:t>
            </a:r>
            <a:endParaRPr lang="en-US" sz="1200" i="1" u="none" strike="noStrike" kern="0" cap="none" spc="0" normalizeH="0" baseline="0" noProof="0">
              <a:ln>
                <a:noFill/>
              </a:ln>
              <a:solidFill>
                <a:schemeClr val="bg1">
                  <a:lumMod val="50000"/>
                </a:schemeClr>
              </a:solidFill>
              <a:effectLst/>
              <a:uLnTx/>
              <a:uFillTx/>
              <a:ea typeface="Tahoma" panose="020B0604030504040204" pitchFamily="34" charset="0"/>
            </a:endParaRPr>
          </a:p>
          <a:p>
            <a:pPr marL="0" marR="0" lvl="0" indent="0" defTabSz="453363" eaLnBrk="1" fontAlgn="auto" latinLnBrk="0" hangingPunct="0">
              <a:lnSpc>
                <a:spcPct val="130000"/>
              </a:lnSpc>
              <a:spcBef>
                <a:spcPts val="0"/>
              </a:spcBef>
              <a:spcAft>
                <a:spcPts val="100"/>
              </a:spcAft>
              <a:buClrTx/>
              <a:buSzTx/>
              <a:buFontTx/>
              <a:buNone/>
              <a:tabLst/>
              <a:defRPr/>
            </a:pPr>
            <a:r>
              <a:rPr kumimoji="0" lang="en-US" sz="1600" b="1" i="0" u="none" strike="noStrike" kern="0" cap="none" spc="0" normalizeH="0" baseline="0" noProof="0">
                <a:ln>
                  <a:noFill/>
                </a:ln>
                <a:solidFill>
                  <a:schemeClr val="bg1">
                    <a:lumMod val="50000"/>
                  </a:schemeClr>
                </a:solidFill>
                <a:effectLst/>
                <a:uLnTx/>
                <a:uFillTx/>
                <a:ea typeface="Tahoma"/>
                <a:sym typeface="Helvetica Light"/>
              </a:rPr>
              <a:t>Proxy Results:</a:t>
            </a:r>
            <a:endParaRPr lang="en-US" sz="1600" b="1" i="0" u="none" strike="noStrike" kern="0" cap="none" spc="0" normalizeH="0" baseline="0" noProof="0">
              <a:ln>
                <a:noFill/>
              </a:ln>
              <a:solidFill>
                <a:schemeClr val="bg1">
                  <a:lumMod val="50000"/>
                </a:schemeClr>
              </a:solidFill>
              <a:effectLst/>
              <a:uLnTx/>
              <a:uFillTx/>
              <a:ea typeface="Tahoma"/>
            </a:endParaRPr>
          </a:p>
          <a:p>
            <a:pPr marL="0" marR="0" lvl="0" indent="0" defTabSz="453363" eaLnBrk="1" fontAlgn="auto" latinLnBrk="0" hangingPunct="0">
              <a:lnSpc>
                <a:spcPct val="100000"/>
              </a:lnSpc>
              <a:spcBef>
                <a:spcPts val="0"/>
              </a:spcBef>
              <a:spcAft>
                <a:spcPts val="0"/>
              </a:spcAft>
              <a:buClrTx/>
              <a:buSzTx/>
              <a:buFontTx/>
              <a:buNone/>
              <a:tabLst/>
              <a:defRPr/>
            </a:pPr>
            <a:endParaRPr lang="en-US" sz="1600" b="0" i="0" u="none" strike="noStrike" kern="0" cap="none" spc="0" normalizeH="0" baseline="0" noProof="0">
              <a:ln>
                <a:noFill/>
              </a:ln>
              <a:solidFill>
                <a:schemeClr val="bg1">
                  <a:lumMod val="50000"/>
                </a:schemeClr>
              </a:solidFill>
              <a:effectLst/>
              <a:uLnTx/>
              <a:uFillTx/>
              <a:ea typeface="+mn-ea"/>
            </a:endParaRPr>
          </a:p>
          <a:p>
            <a:pPr marL="0" marR="0" lvl="0" indent="0" defTabSz="453363" eaLnBrk="1" fontAlgn="auto" latinLnBrk="0" hangingPunct="0">
              <a:lnSpc>
                <a:spcPct val="100000"/>
              </a:lnSpc>
              <a:spcBef>
                <a:spcPts val="0"/>
              </a:spcBef>
              <a:spcAft>
                <a:spcPts val="0"/>
              </a:spcAft>
              <a:buClrTx/>
              <a:buSzTx/>
              <a:buFontTx/>
              <a:buNone/>
              <a:tabLst/>
              <a:defRPr/>
            </a:pPr>
            <a:endParaRPr lang="en-US" sz="1600" b="0" i="0" u="none" strike="noStrike" kern="0" cap="none" spc="0" normalizeH="0" baseline="0" noProof="0">
              <a:ln>
                <a:noFill/>
              </a:ln>
              <a:solidFill>
                <a:schemeClr val="bg1">
                  <a:lumMod val="50000"/>
                </a:schemeClr>
              </a:solidFill>
              <a:effectLst/>
              <a:uLnTx/>
              <a:uFillTx/>
              <a:ea typeface="+mn-ea"/>
            </a:endParaRPr>
          </a:p>
          <a:p>
            <a:pPr marL="0" marR="0" lvl="0" indent="0" defTabSz="453363" eaLnBrk="1" fontAlgn="auto" latinLnBrk="0" hangingPunct="0">
              <a:lnSpc>
                <a:spcPct val="100000"/>
              </a:lnSpc>
              <a:spcBef>
                <a:spcPts val="0"/>
              </a:spcBef>
              <a:spcAft>
                <a:spcPts val="0"/>
              </a:spcAft>
              <a:buClrTx/>
              <a:buSzTx/>
              <a:buFontTx/>
              <a:buNone/>
              <a:tabLst/>
              <a:defRPr/>
            </a:pPr>
            <a:endParaRPr lang="en-US" sz="1600">
              <a:solidFill>
                <a:schemeClr val="bg1">
                  <a:lumMod val="50000"/>
                </a:schemeClr>
              </a:solidFill>
              <a:ea typeface="+mn-ea"/>
            </a:endParaRPr>
          </a:p>
          <a:p>
            <a:pPr marL="0" marR="0" lvl="0" indent="0" defTabSz="453363" eaLnBrk="1" fontAlgn="auto" latinLnBrk="0" hangingPunct="0">
              <a:lnSpc>
                <a:spcPct val="100000"/>
              </a:lnSpc>
              <a:spcBef>
                <a:spcPts val="0"/>
              </a:spcBef>
              <a:spcAft>
                <a:spcPts val="0"/>
              </a:spcAft>
              <a:buClrTx/>
              <a:buSzTx/>
              <a:buFontTx/>
              <a:buNone/>
              <a:tabLst/>
              <a:defRPr/>
            </a:pPr>
            <a:endParaRPr lang="en-US" sz="1600" b="0" i="0" u="none" strike="noStrike" kern="0" cap="none" spc="0" normalizeH="0" baseline="0" noProof="0">
              <a:ln>
                <a:noFill/>
              </a:ln>
              <a:solidFill>
                <a:schemeClr val="bg1">
                  <a:lumMod val="50000"/>
                </a:schemeClr>
              </a:solidFill>
              <a:effectLst/>
              <a:uLnTx/>
              <a:uFillTx/>
              <a:ea typeface="+mn-ea"/>
            </a:endParaRPr>
          </a:p>
          <a:p>
            <a:pPr marL="0" marR="0" lvl="0" indent="0" defTabSz="453363" eaLnBrk="1" fontAlgn="auto" latinLnBrk="0" hangingPunct="0">
              <a:lnSpc>
                <a:spcPct val="100000"/>
              </a:lnSpc>
              <a:spcBef>
                <a:spcPts val="0"/>
              </a:spcBef>
              <a:spcAft>
                <a:spcPts val="0"/>
              </a:spcAft>
              <a:buClrTx/>
              <a:buSzTx/>
              <a:buFontTx/>
              <a:buNone/>
              <a:tabLst/>
              <a:defRPr/>
            </a:pPr>
            <a:endParaRPr lang="en-US" sz="1600" b="0" i="0" u="none" strike="noStrike" kern="0" cap="none" spc="0" normalizeH="0" baseline="0" noProof="0">
              <a:ln>
                <a:noFill/>
              </a:ln>
              <a:solidFill>
                <a:schemeClr val="bg1">
                  <a:lumMod val="50000"/>
                </a:schemeClr>
              </a:solidFill>
              <a:effectLst/>
              <a:uLnTx/>
              <a:uFillTx/>
              <a:ea typeface="+mn-ea"/>
            </a:endParaRPr>
          </a:p>
          <a:p>
            <a:pPr marL="0" marR="0" lvl="0" indent="0" defTabSz="453363" eaLnBrk="1"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ea typeface="+mn-ea"/>
              <a:cs typeface="+mn-cs"/>
              <a:sym typeface="Helvetica Light"/>
            </a:endParaRPr>
          </a:p>
          <a:p>
            <a:pPr marL="0" marR="0" lvl="0" indent="0" defTabSz="453363" eaLnBrk="1" fontAlgn="auto" latinLnBrk="0" hangingPunct="0">
              <a:lnSpc>
                <a:spcPct val="100000"/>
              </a:lnSpc>
              <a:spcBef>
                <a:spcPts val="0"/>
              </a:spcBef>
              <a:spcAft>
                <a:spcPts val="0"/>
              </a:spcAft>
              <a:buClrTx/>
              <a:buSzTx/>
              <a:buFontTx/>
              <a:buNone/>
              <a:tabLst/>
              <a:defRPr/>
            </a:pPr>
            <a:endParaRPr lang="en-US" sz="1600" b="0" i="0" u="none" strike="noStrike" kern="0" cap="none" spc="0" normalizeH="0" baseline="0" noProof="0">
              <a:ln>
                <a:noFill/>
              </a:ln>
              <a:solidFill>
                <a:schemeClr val="bg1">
                  <a:lumMod val="65000"/>
                </a:schemeClr>
              </a:solidFill>
              <a:effectLst/>
              <a:uLnTx/>
              <a:uFillTx/>
              <a:ea typeface="+mn-ea"/>
            </a:endParaRPr>
          </a:p>
          <a:p>
            <a:pPr defTabSz="504017"/>
            <a:r>
              <a:rPr lang="en-US" sz="1200" b="1">
                <a:solidFill>
                  <a:schemeClr val="bg1">
                    <a:lumMod val="65000"/>
                  </a:schemeClr>
                </a:solidFill>
                <a:ea typeface="Tahoma"/>
              </a:rPr>
              <a:t>Further Information </a:t>
            </a:r>
            <a:endParaRPr lang="en-US" sz="1200" b="1">
              <a:solidFill>
                <a:schemeClr val="bg1">
                  <a:lumMod val="65000"/>
                </a:schemeClr>
              </a:solidFill>
              <a:ea typeface="Tahoma" panose="020B0604030504040204" pitchFamily="34" charset="0"/>
            </a:endParaRPr>
          </a:p>
          <a:p>
            <a:pPr marL="314960" indent="-314960" algn="l" defTabSz="504017">
              <a:spcAft>
                <a:spcPts val="0"/>
              </a:spcAft>
              <a:buFont typeface="Arial" panose="020B0604020202020204" pitchFamily="34" charset="0"/>
              <a:buChar char="•"/>
            </a:pPr>
            <a:r>
              <a:rPr lang="en-US" sz="1200">
                <a:solidFill>
                  <a:schemeClr val="bg1">
                    <a:lumMod val="65000"/>
                  </a:schemeClr>
                </a:solidFill>
                <a:ea typeface="Tahoma"/>
              </a:rPr>
              <a:t>Any member of the Company’s Key Management Personnel and their Closely Related Parties are not entitled to vote on this Resolution in any capacity.</a:t>
            </a:r>
          </a:p>
          <a:p>
            <a:pPr marL="314960" indent="-314960" algn="l" defTabSz="504017">
              <a:spcAft>
                <a:spcPts val="0"/>
              </a:spcAft>
              <a:buFont typeface="Arial" panose="020B0604020202020204" pitchFamily="34" charset="0"/>
              <a:buChar char="•"/>
            </a:pPr>
            <a:r>
              <a:rPr lang="en-US" sz="1200">
                <a:solidFill>
                  <a:schemeClr val="bg1">
                    <a:lumMod val="65000"/>
                  </a:schemeClr>
                </a:solidFill>
                <a:ea typeface="Tahoma"/>
              </a:rPr>
              <a:t>The Board does not consider the proposed resolution to be in the best interests of the Company or its Shareholders. The Board recommends that Shareholders vote </a:t>
            </a:r>
            <a:r>
              <a:rPr lang="en-US" sz="1200" b="1">
                <a:solidFill>
                  <a:schemeClr val="bg1">
                    <a:lumMod val="65000"/>
                  </a:schemeClr>
                </a:solidFill>
                <a:ea typeface="Tahoma"/>
              </a:rPr>
              <a:t>AGAINST</a:t>
            </a:r>
            <a:r>
              <a:rPr lang="en-US" sz="1200">
                <a:solidFill>
                  <a:schemeClr val="bg1">
                    <a:lumMod val="65000"/>
                  </a:schemeClr>
                </a:solidFill>
                <a:ea typeface="Tahoma"/>
              </a:rPr>
              <a:t> any spill resolution put to the vote at the AGM.</a:t>
            </a:r>
          </a:p>
          <a:p>
            <a:pPr marL="314960" indent="-314960" algn="l" defTabSz="504017">
              <a:spcAft>
                <a:spcPts val="0"/>
              </a:spcAft>
              <a:buFont typeface="Arial" panose="020B0604020202020204" pitchFamily="34" charset="0"/>
              <a:buChar char="•"/>
            </a:pPr>
            <a:r>
              <a:rPr lang="en-US" sz="1200">
                <a:solidFill>
                  <a:schemeClr val="bg1">
                    <a:lumMod val="65000"/>
                  </a:schemeClr>
                </a:solidFill>
                <a:ea typeface="Tahoma"/>
              </a:rPr>
              <a:t>The Chair of the Annual General Meeting intends to vote undirected proxies </a:t>
            </a:r>
            <a:r>
              <a:rPr lang="en-US" sz="1200" b="1">
                <a:solidFill>
                  <a:schemeClr val="bg1">
                    <a:lumMod val="65000"/>
                  </a:schemeClr>
                </a:solidFill>
                <a:ea typeface="Tahoma"/>
              </a:rPr>
              <a:t>AGAINST</a:t>
            </a:r>
            <a:r>
              <a:rPr lang="en-US" sz="1200">
                <a:solidFill>
                  <a:schemeClr val="bg1">
                    <a:lumMod val="65000"/>
                  </a:schemeClr>
                </a:solidFill>
                <a:ea typeface="Tahoma"/>
              </a:rPr>
              <a:t> this Resolution.</a:t>
            </a:r>
          </a:p>
        </p:txBody>
      </p:sp>
      <p:graphicFrame>
        <p:nvGraphicFramePr>
          <p:cNvPr id="7" name="Table 11">
            <a:extLst>
              <a:ext uri="{FF2B5EF4-FFF2-40B4-BE49-F238E27FC236}">
                <a16:creationId xmlns:a16="http://schemas.microsoft.com/office/drawing/2014/main" id="{379B2804-BA48-23AC-220F-CA6DE33BD380}"/>
              </a:ext>
            </a:extLst>
          </p:cNvPr>
          <p:cNvGraphicFramePr>
            <a:graphicFrameLocks noGrp="1"/>
          </p:cNvGraphicFramePr>
          <p:nvPr>
            <p:extLst>
              <p:ext uri="{D42A27DB-BD31-4B8C-83A1-F6EECF244321}">
                <p14:modId xmlns:p14="http://schemas.microsoft.com/office/powerpoint/2010/main" val="3017735387"/>
              </p:ext>
            </p:extLst>
          </p:nvPr>
        </p:nvGraphicFramePr>
        <p:xfrm>
          <a:off x="2286687" y="3642015"/>
          <a:ext cx="6959600" cy="1158240"/>
        </p:xfrm>
        <a:graphic>
          <a:graphicData uri="http://schemas.openxmlformats.org/drawingml/2006/table">
            <a:tbl>
              <a:tblPr firstRow="1" bandRow="1">
                <a:tableStyleId>{5940675A-B579-460E-94D1-54222C63F5DA}</a:tableStyleId>
              </a:tblPr>
              <a:tblGrid>
                <a:gridCol w="1739900">
                  <a:extLst>
                    <a:ext uri="{9D8B030D-6E8A-4147-A177-3AD203B41FA5}">
                      <a16:colId xmlns:a16="http://schemas.microsoft.com/office/drawing/2014/main" val="666113774"/>
                    </a:ext>
                  </a:extLst>
                </a:gridCol>
                <a:gridCol w="1739900">
                  <a:extLst>
                    <a:ext uri="{9D8B030D-6E8A-4147-A177-3AD203B41FA5}">
                      <a16:colId xmlns:a16="http://schemas.microsoft.com/office/drawing/2014/main" val="659597642"/>
                    </a:ext>
                  </a:extLst>
                </a:gridCol>
                <a:gridCol w="1739900">
                  <a:extLst>
                    <a:ext uri="{9D8B030D-6E8A-4147-A177-3AD203B41FA5}">
                      <a16:colId xmlns:a16="http://schemas.microsoft.com/office/drawing/2014/main" val="2256406442"/>
                    </a:ext>
                  </a:extLst>
                </a:gridCol>
                <a:gridCol w="1739900">
                  <a:extLst>
                    <a:ext uri="{9D8B030D-6E8A-4147-A177-3AD203B41FA5}">
                      <a16:colId xmlns:a16="http://schemas.microsoft.com/office/drawing/2014/main" val="1374318769"/>
                    </a:ext>
                  </a:extLst>
                </a:gridCol>
              </a:tblGrid>
              <a:tr h="408236">
                <a:tc>
                  <a:txBody>
                    <a:bodyPr/>
                    <a:lstStyle/>
                    <a:p>
                      <a:pPr algn="ctr"/>
                      <a:r>
                        <a:rPr lang="en-AU" b="1">
                          <a:solidFill>
                            <a:schemeClr val="bg1"/>
                          </a:solidFill>
                        </a:rPr>
                        <a:t>FOR</a:t>
                      </a:r>
                    </a:p>
                  </a:txBody>
                  <a:tcPr>
                    <a:solidFill>
                      <a:srgbClr val="00B2E3"/>
                    </a:solidFill>
                  </a:tcPr>
                </a:tc>
                <a:tc>
                  <a:txBody>
                    <a:bodyPr/>
                    <a:lstStyle/>
                    <a:p>
                      <a:pPr algn="ctr"/>
                      <a:r>
                        <a:rPr lang="en-AU" b="1">
                          <a:solidFill>
                            <a:schemeClr val="bg1"/>
                          </a:solidFill>
                        </a:rPr>
                        <a:t>AGAINST</a:t>
                      </a:r>
                    </a:p>
                  </a:txBody>
                  <a:tcPr>
                    <a:solidFill>
                      <a:srgbClr val="00B2E3"/>
                    </a:solidFill>
                  </a:tcPr>
                </a:tc>
                <a:tc>
                  <a:txBody>
                    <a:bodyPr/>
                    <a:lstStyle/>
                    <a:p>
                      <a:pPr algn="ctr"/>
                      <a:r>
                        <a:rPr lang="en-AU" b="1">
                          <a:solidFill>
                            <a:schemeClr val="bg1"/>
                          </a:solidFill>
                        </a:rPr>
                        <a:t>DISCRETIONARY</a:t>
                      </a:r>
                    </a:p>
                  </a:txBody>
                  <a:tcPr>
                    <a:solidFill>
                      <a:srgbClr val="00B2E3"/>
                    </a:solidFill>
                  </a:tcPr>
                </a:tc>
                <a:tc>
                  <a:txBody>
                    <a:bodyPr/>
                    <a:lstStyle/>
                    <a:p>
                      <a:pPr algn="ctr"/>
                      <a:r>
                        <a:rPr lang="en-AU" b="1">
                          <a:solidFill>
                            <a:schemeClr val="bg1"/>
                          </a:solidFill>
                        </a:rPr>
                        <a:t>ABSTAIN/ EXCLUDE </a:t>
                      </a:r>
                    </a:p>
                  </a:txBody>
                  <a:tcPr>
                    <a:solidFill>
                      <a:srgbClr val="00B2E3"/>
                    </a:solidFill>
                  </a:tcPr>
                </a:tc>
                <a:extLst>
                  <a:ext uri="{0D108BD9-81ED-4DB2-BD59-A6C34878D82A}">
                    <a16:rowId xmlns:a16="http://schemas.microsoft.com/office/drawing/2014/main" val="2557573895"/>
                  </a:ext>
                </a:extLst>
              </a:tr>
              <a:tr h="175981">
                <a:tc>
                  <a:txBody>
                    <a:bodyPr/>
                    <a:lstStyle/>
                    <a:p>
                      <a:pPr lvl="0" algn="ctr">
                        <a:buNone/>
                      </a:pPr>
                      <a:r>
                        <a:rPr lang="en-US" sz="1400" b="0" i="0" u="none" strike="noStrike" cap="none" spc="0" normalizeH="0" baseline="0">
                          <a:ln>
                            <a:noFill/>
                          </a:ln>
                          <a:solidFill>
                            <a:srgbClr val="808080"/>
                          </a:solidFill>
                          <a:effectLst/>
                          <a:uFillTx/>
                          <a:latin typeface="+mn-lt"/>
                          <a:ea typeface="+mn-ea"/>
                          <a:cs typeface="+mn-cs"/>
                          <a:sym typeface="Helvetica Light"/>
                        </a:rPr>
                        <a:t>157,318</a:t>
                      </a:r>
                    </a:p>
                    <a:p>
                      <a:pPr lvl="0" algn="ctr">
                        <a:buNone/>
                      </a:pPr>
                      <a:r>
                        <a:rPr lang="en-US" sz="1400" b="0" i="0" u="none" strike="noStrike" cap="none" spc="0" normalizeH="0" baseline="0">
                          <a:ln>
                            <a:noFill/>
                          </a:ln>
                          <a:solidFill>
                            <a:srgbClr val="808080"/>
                          </a:solidFill>
                          <a:effectLst/>
                          <a:uFillTx/>
                          <a:latin typeface="+mn-lt"/>
                          <a:ea typeface="+mn-ea"/>
                          <a:cs typeface="+mn-cs"/>
                          <a:sym typeface="Helvetica Light"/>
                        </a:rPr>
                        <a:t>50.34%</a:t>
                      </a:r>
                    </a:p>
                  </a:txBody>
                  <a:tcPr marL="68580" marR="68580" marT="0" marB="0"/>
                </a:tc>
                <a:tc>
                  <a:txBody>
                    <a:bodyPr/>
                    <a:lstStyle/>
                    <a:p>
                      <a:pPr lvl="0" algn="ctr">
                        <a:buNone/>
                      </a:pPr>
                      <a:r>
                        <a:rPr lang="en-AU" sz="1400" b="0" i="0" u="none" strike="noStrike" cap="none" spc="0" normalizeH="0" baseline="0">
                          <a:ln>
                            <a:noFill/>
                          </a:ln>
                          <a:solidFill>
                            <a:srgbClr val="808080"/>
                          </a:solidFill>
                          <a:effectLst/>
                          <a:uFillTx/>
                          <a:latin typeface="+mn-lt"/>
                          <a:ea typeface="+mn-ea"/>
                          <a:cs typeface="+mn-cs"/>
                          <a:sym typeface="Helvetica Light"/>
                        </a:rPr>
                        <a:t>115,545</a:t>
                      </a:r>
                    </a:p>
                    <a:p>
                      <a:pPr lvl="0" algn="ctr">
                        <a:buNone/>
                      </a:pPr>
                      <a:r>
                        <a:rPr lang="en-AU" sz="1400" b="0" i="0" u="none" strike="noStrike" cap="none" spc="0" normalizeH="0" baseline="0">
                          <a:ln>
                            <a:noFill/>
                          </a:ln>
                          <a:solidFill>
                            <a:srgbClr val="808080"/>
                          </a:solidFill>
                          <a:effectLst/>
                          <a:uFillTx/>
                          <a:latin typeface="+mn-lt"/>
                          <a:ea typeface="+mn-ea"/>
                          <a:cs typeface="+mn-cs"/>
                          <a:sym typeface="Helvetica Light"/>
                        </a:rPr>
                        <a:t>36.97%</a:t>
                      </a:r>
                    </a:p>
                    <a:p>
                      <a:pPr lvl="0" algn="ctr">
                        <a:buNone/>
                      </a:pPr>
                      <a:endParaRPr lang="en-US" sz="1400" b="0" i="0" u="none" strike="noStrike" cap="none" spc="0" normalizeH="0" baseline="0">
                        <a:ln>
                          <a:noFill/>
                        </a:ln>
                        <a:solidFill>
                          <a:srgbClr val="808080"/>
                        </a:solidFill>
                        <a:effectLst/>
                        <a:uFillTx/>
                        <a:latin typeface="+mn-lt"/>
                        <a:ea typeface="+mn-ea"/>
                        <a:cs typeface="+mn-cs"/>
                        <a:sym typeface="Helvetica Light"/>
                      </a:endParaRPr>
                    </a:p>
                  </a:txBody>
                  <a:tcPr marL="68580" marR="68580" marT="0" marB="0"/>
                </a:tc>
                <a:tc>
                  <a:txBody>
                    <a:bodyPr/>
                    <a:lstStyle/>
                    <a:p>
                      <a:pPr lvl="0" algn="ctr">
                        <a:lnSpc>
                          <a:spcPct val="100000"/>
                        </a:lnSpc>
                        <a:spcBef>
                          <a:spcPts val="0"/>
                        </a:spcBef>
                        <a:spcAft>
                          <a:spcPts val="0"/>
                        </a:spcAft>
                        <a:buNone/>
                      </a:pPr>
                      <a:r>
                        <a:rPr lang="en-AU" sz="1400" b="0" i="0" u="none" strike="noStrike" cap="none" spc="0" normalizeH="0" baseline="0">
                          <a:ln>
                            <a:noFill/>
                          </a:ln>
                          <a:solidFill>
                            <a:srgbClr val="808080"/>
                          </a:solidFill>
                          <a:effectLst/>
                          <a:uFillTx/>
                          <a:latin typeface="+mn-lt"/>
                          <a:ea typeface="+mn-ea"/>
                          <a:cs typeface="+mn-cs"/>
                          <a:sym typeface="Arial"/>
                        </a:rPr>
                        <a:t>39,674</a:t>
                      </a:r>
                    </a:p>
                    <a:p>
                      <a:pPr lvl="0" algn="ctr">
                        <a:lnSpc>
                          <a:spcPct val="100000"/>
                        </a:lnSpc>
                        <a:spcBef>
                          <a:spcPts val="0"/>
                        </a:spcBef>
                        <a:spcAft>
                          <a:spcPts val="0"/>
                        </a:spcAft>
                        <a:buNone/>
                      </a:pPr>
                      <a:r>
                        <a:rPr lang="en-AU" sz="1400" b="0" i="0" u="none" strike="noStrike" cap="none" spc="0" normalizeH="0" baseline="0">
                          <a:ln>
                            <a:noFill/>
                          </a:ln>
                          <a:solidFill>
                            <a:srgbClr val="808080"/>
                          </a:solidFill>
                          <a:effectLst/>
                          <a:uFillTx/>
                          <a:latin typeface="+mn-lt"/>
                          <a:ea typeface="+mn-ea"/>
                          <a:cs typeface="+mn-cs"/>
                          <a:sym typeface="Arial"/>
                        </a:rPr>
                        <a:t>12.69%</a:t>
                      </a:r>
                    </a:p>
                  </a:txBody>
                  <a:tcPr marL="68580" marR="68580" marT="0" marB="0"/>
                </a:tc>
                <a:tc>
                  <a:txBody>
                    <a:bodyPr/>
                    <a:lstStyle/>
                    <a:p>
                      <a:pPr lvl="0" algn="ctr">
                        <a:buNone/>
                      </a:pPr>
                      <a:r>
                        <a:rPr lang="en-AU" sz="1400" b="0" i="0" u="none" strike="noStrike" cap="none" spc="0" normalizeH="0" baseline="0" noProof="0">
                          <a:ln>
                            <a:noFill/>
                          </a:ln>
                          <a:solidFill>
                            <a:srgbClr val="808080"/>
                          </a:solidFill>
                          <a:effectLst/>
                          <a:uFillTx/>
                          <a:latin typeface="+mn-lt"/>
                          <a:ea typeface="+mn-ea"/>
                          <a:cs typeface="+mn-cs"/>
                          <a:sym typeface="Arial"/>
                        </a:rPr>
                        <a:t>76,901</a:t>
                      </a:r>
                    </a:p>
                    <a:p>
                      <a:pPr lvl="0" algn="ctr">
                        <a:buNone/>
                      </a:pPr>
                      <a:r>
                        <a:rPr lang="en-AU" sz="1400" b="0" i="0" u="none" strike="noStrike" cap="none" spc="0" normalizeH="0" baseline="0" noProof="0">
                          <a:ln>
                            <a:noFill/>
                          </a:ln>
                          <a:solidFill>
                            <a:srgbClr val="808080"/>
                          </a:solidFill>
                          <a:effectLst/>
                          <a:uFillTx/>
                          <a:latin typeface="+mn-lt"/>
                          <a:ea typeface="+mn-ea"/>
                          <a:cs typeface="+mn-cs"/>
                          <a:sym typeface="Arial"/>
                        </a:rPr>
                        <a:t>-</a:t>
                      </a:r>
                    </a:p>
                  </a:txBody>
                  <a:tcPr/>
                </a:tc>
                <a:extLst>
                  <a:ext uri="{0D108BD9-81ED-4DB2-BD59-A6C34878D82A}">
                    <a16:rowId xmlns:a16="http://schemas.microsoft.com/office/drawing/2014/main" val="3582809615"/>
                  </a:ext>
                </a:extLst>
              </a:tr>
            </a:tbl>
          </a:graphicData>
        </a:graphic>
      </p:graphicFrame>
    </p:spTree>
    <p:extLst>
      <p:ext uri="{BB962C8B-B14F-4D97-AF65-F5344CB8AC3E}">
        <p14:creationId xmlns:p14="http://schemas.microsoft.com/office/powerpoint/2010/main" val="2568202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5"/>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pic>
        <p:nvPicPr>
          <p:cNvPr id="319" name="Google Shape;319;p55" descr="Icon&#10;&#10;Description automatically generated"/>
          <p:cNvPicPr preferRelativeResize="0"/>
          <p:nvPr/>
        </p:nvPicPr>
        <p:blipFill rotWithShape="1">
          <a:blip r:embed="rId3">
            <a:alphaModFix amt="13000"/>
          </a:blip>
          <a:srcRect/>
          <a:stretch/>
        </p:blipFill>
        <p:spPr>
          <a:xfrm>
            <a:off x="2807493" y="190762"/>
            <a:ext cx="6577013" cy="6577013"/>
          </a:xfrm>
          <a:prstGeom prst="rect">
            <a:avLst/>
          </a:prstGeom>
          <a:noFill/>
          <a:ln>
            <a:noFill/>
          </a:ln>
        </p:spPr>
      </p:pic>
      <p:sp>
        <p:nvSpPr>
          <p:cNvPr id="320" name="Google Shape;320;p55"/>
          <p:cNvSpPr txBox="1"/>
          <p:nvPr/>
        </p:nvSpPr>
        <p:spPr>
          <a:xfrm>
            <a:off x="838200" y="2612288"/>
            <a:ext cx="10515600" cy="1325563"/>
          </a:xfrm>
          <a:prstGeom prst="rect">
            <a:avLst/>
          </a:prstGeom>
          <a:noFill/>
          <a:ln>
            <a:noFill/>
          </a:ln>
        </p:spPr>
        <p:txBody>
          <a:bodyPr spcFirstLastPara="1" wrap="square" lIns="91425" tIns="45700" rIns="91425" bIns="45700" anchor="ctr" anchorCtr="0">
            <a:noAutofit/>
          </a:bodyPr>
          <a:lstStyle/>
          <a:p>
            <a:pPr algn="just"/>
            <a:r>
              <a:rPr lang="en-US" sz="3200" b="1">
                <a:solidFill>
                  <a:srgbClr val="4ED3F1"/>
                </a:solidFill>
                <a:ea typeface="Tahoma" panose="020B0604030504040204" pitchFamily="34" charset="0"/>
              </a:rPr>
              <a:t>Welcome to the Annual General Meeting of </a:t>
            </a:r>
            <a:r>
              <a:rPr lang="en-US" sz="3200" b="1" err="1">
                <a:solidFill>
                  <a:srgbClr val="4ED3F1"/>
                </a:solidFill>
                <a:ea typeface="Tahoma" panose="020B0604030504040204" pitchFamily="34" charset="0"/>
              </a:rPr>
              <a:t>Imagion</a:t>
            </a:r>
            <a:r>
              <a:rPr lang="en-US" sz="3200" b="1">
                <a:solidFill>
                  <a:srgbClr val="4ED3F1"/>
                </a:solidFill>
                <a:ea typeface="Tahoma" panose="020B0604030504040204" pitchFamily="34" charset="0"/>
              </a:rPr>
              <a:t> Biosystems Limited</a:t>
            </a:r>
          </a:p>
          <a:p>
            <a:pPr algn="just"/>
            <a:endParaRPr lang="en-US" sz="3200">
              <a:solidFill>
                <a:schemeClr val="bg1">
                  <a:lumMod val="50000"/>
                </a:schemeClr>
              </a:solidFill>
              <a:ea typeface="Tahoma" panose="020B0604030504040204" pitchFamily="34" charset="0"/>
              <a:cs typeface="Arial"/>
            </a:endParaRPr>
          </a:p>
          <a:p>
            <a:pPr algn="just"/>
            <a:r>
              <a:rPr lang="en-US" sz="3200">
                <a:solidFill>
                  <a:schemeClr val="bg1">
                    <a:lumMod val="50000"/>
                  </a:schemeClr>
                </a:solidFill>
                <a:ea typeface="Tahoma" panose="020B0604030504040204" pitchFamily="34" charset="0"/>
                <a:cs typeface="Arial"/>
              </a:rPr>
              <a:t>We advise that we have complied with the relevant requirements for convening this meeting, and that a quorum is present. </a:t>
            </a:r>
          </a:p>
          <a:p>
            <a:pPr algn="just"/>
            <a:endParaRPr lang="en-US" sz="3200">
              <a:solidFill>
                <a:schemeClr val="bg1">
                  <a:lumMod val="50000"/>
                </a:schemeClr>
              </a:solidFill>
              <a:ea typeface="Tahoma" panose="020B0604030504040204" pitchFamily="34" charset="0"/>
              <a:cs typeface="Arial"/>
            </a:endParaRPr>
          </a:p>
          <a:p>
            <a:pPr algn="just"/>
            <a:r>
              <a:rPr lang="en-US" sz="3200">
                <a:solidFill>
                  <a:schemeClr val="bg1">
                    <a:lumMod val="50000"/>
                  </a:schemeClr>
                </a:solidFill>
                <a:ea typeface="Tahoma" panose="020B0604030504040204" pitchFamily="34" charset="0"/>
                <a:cs typeface="Arial"/>
              </a:rPr>
              <a:t>I therefore declare the meeting open.</a:t>
            </a:r>
          </a:p>
          <a:p>
            <a:pPr algn="just"/>
            <a:endParaRPr lang="en-US" sz="3200">
              <a:solidFill>
                <a:schemeClr val="bg1">
                  <a:lumMod val="50000"/>
                </a:schemeClr>
              </a:solidFill>
              <a:ea typeface="Tahoma" panose="020B0604030504040204" pitchFamily="34" charset="0"/>
              <a:cs typeface="Arial"/>
            </a:endParaRPr>
          </a:p>
          <a:p>
            <a:pPr marL="285750" indent="-285750" algn="just">
              <a:buFont typeface="Arial" panose="020B0604020202020204" pitchFamily="34" charset="0"/>
              <a:buChar char="•"/>
            </a:pPr>
            <a:endParaRPr lang="en-AU" sz="2400">
              <a:solidFill>
                <a:schemeClr val="bg1">
                  <a:lumMod val="50000"/>
                </a:schemeClr>
              </a:solidFill>
              <a:ea typeface="Tahoma" panose="020B0604030504040204" pitchFamily="34" charset="0"/>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sp>
        <p:nvSpPr>
          <p:cNvPr id="2354" name="Google Shape;2354;p63"/>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pic>
        <p:nvPicPr>
          <p:cNvPr id="2355" name="Google Shape;2355;p63" descr="Icon&#10;&#10;Description automatically generated"/>
          <p:cNvPicPr preferRelativeResize="0"/>
          <p:nvPr/>
        </p:nvPicPr>
        <p:blipFill rotWithShape="1">
          <a:blip r:embed="rId3">
            <a:alphaModFix amt="13000"/>
          </a:blip>
          <a:srcRect/>
          <a:stretch/>
        </p:blipFill>
        <p:spPr>
          <a:xfrm>
            <a:off x="2807493" y="190762"/>
            <a:ext cx="6577013" cy="6577013"/>
          </a:xfrm>
          <a:prstGeom prst="rect">
            <a:avLst/>
          </a:prstGeom>
          <a:noFill/>
          <a:ln>
            <a:noFill/>
          </a:ln>
        </p:spPr>
      </p:pic>
      <p:sp>
        <p:nvSpPr>
          <p:cNvPr id="2356" name="Google Shape;2356;p63"/>
          <p:cNvSpPr txBox="1"/>
          <p:nvPr/>
        </p:nvSpPr>
        <p:spPr>
          <a:xfrm>
            <a:off x="451621" y="1884074"/>
            <a:ext cx="10972233" cy="1290394"/>
          </a:xfrm>
          <a:prstGeom prst="rect">
            <a:avLst/>
          </a:prstGeom>
          <a:noFill/>
          <a:ln>
            <a:noFill/>
          </a:ln>
        </p:spPr>
        <p:txBody>
          <a:bodyPr spcFirstLastPara="1" wrap="square" lIns="91425" tIns="45700" rIns="91425" bIns="45700" anchor="ctr" anchorCtr="0">
            <a:noAutofit/>
          </a:bodyPr>
          <a:lstStyle/>
          <a:p>
            <a:pPr algn="ctr"/>
            <a:r>
              <a:rPr lang="en-US" sz="4400" dirty="0">
                <a:solidFill>
                  <a:srgbClr val="595959"/>
                </a:solidFill>
                <a:latin typeface="Avenir"/>
              </a:rPr>
              <a:t>Q&amp;A SESSION</a:t>
            </a:r>
            <a:endParaRPr lang="en-US" dirty="0"/>
          </a:p>
        </p:txBody>
      </p:sp>
    </p:spTree>
    <p:extLst>
      <p:ext uri="{BB962C8B-B14F-4D97-AF65-F5344CB8AC3E}">
        <p14:creationId xmlns:p14="http://schemas.microsoft.com/office/powerpoint/2010/main" val="3243184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sp>
        <p:nvSpPr>
          <p:cNvPr id="2354" name="Google Shape;2354;p63"/>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pic>
        <p:nvPicPr>
          <p:cNvPr id="2355" name="Google Shape;2355;p63" descr="Icon&#10;&#10;Description automatically generated"/>
          <p:cNvPicPr preferRelativeResize="0"/>
          <p:nvPr/>
        </p:nvPicPr>
        <p:blipFill rotWithShape="1">
          <a:blip r:embed="rId3">
            <a:alphaModFix amt="13000"/>
          </a:blip>
          <a:srcRect/>
          <a:stretch/>
        </p:blipFill>
        <p:spPr>
          <a:xfrm>
            <a:off x="2807493" y="190762"/>
            <a:ext cx="6577013" cy="6577013"/>
          </a:xfrm>
          <a:prstGeom prst="rect">
            <a:avLst/>
          </a:prstGeom>
          <a:noFill/>
          <a:ln>
            <a:noFill/>
          </a:ln>
        </p:spPr>
      </p:pic>
      <p:sp>
        <p:nvSpPr>
          <p:cNvPr id="2356" name="Google Shape;2356;p63"/>
          <p:cNvSpPr txBox="1"/>
          <p:nvPr/>
        </p:nvSpPr>
        <p:spPr>
          <a:xfrm>
            <a:off x="451621" y="1884074"/>
            <a:ext cx="10972233" cy="1290394"/>
          </a:xfrm>
          <a:prstGeom prst="rect">
            <a:avLst/>
          </a:prstGeom>
          <a:noFill/>
          <a:ln>
            <a:noFill/>
          </a:ln>
        </p:spPr>
        <p:txBody>
          <a:bodyPr spcFirstLastPara="1" wrap="square" lIns="91425" tIns="45700" rIns="91425" bIns="45700" anchor="ctr" anchorCtr="0">
            <a:noAutofit/>
          </a:bodyPr>
          <a:lstStyle/>
          <a:p>
            <a:pPr algn="ctr"/>
            <a:r>
              <a:rPr lang="en-US" sz="4400">
                <a:solidFill>
                  <a:srgbClr val="595959"/>
                </a:solidFill>
                <a:latin typeface="Avenir"/>
              </a:rPr>
              <a:t>VOTING CLOSED / </a:t>
            </a:r>
            <a:endParaRPr lang="en-US"/>
          </a:p>
          <a:p>
            <a:pPr marL="0" marR="0" lvl="0" indent="0" algn="ctr">
              <a:lnSpc>
                <a:spcPct val="100000"/>
              </a:lnSpc>
              <a:spcBef>
                <a:spcPts val="0"/>
              </a:spcBef>
              <a:spcAft>
                <a:spcPts val="0"/>
              </a:spcAft>
              <a:buNone/>
            </a:pPr>
            <a:r>
              <a:rPr lang="en-US" sz="4400">
                <a:solidFill>
                  <a:srgbClr val="595959"/>
                </a:solidFill>
                <a:latin typeface="Avenir"/>
              </a:rPr>
              <a:t>END OF FORMAL BUSINESS</a:t>
            </a:r>
            <a:endParaRPr lang="en-US"/>
          </a:p>
        </p:txBody>
      </p:sp>
      <p:sp>
        <p:nvSpPr>
          <p:cNvPr id="2" name="TextBox 1">
            <a:extLst>
              <a:ext uri="{FF2B5EF4-FFF2-40B4-BE49-F238E27FC236}">
                <a16:creationId xmlns:a16="http://schemas.microsoft.com/office/drawing/2014/main" id="{54172550-6BF1-F7BE-9BD9-7FBAB9245FB9}"/>
              </a:ext>
            </a:extLst>
          </p:cNvPr>
          <p:cNvSpPr txBox="1"/>
          <p:nvPr/>
        </p:nvSpPr>
        <p:spPr>
          <a:xfrm>
            <a:off x="1268937" y="3323028"/>
            <a:ext cx="9654123" cy="1200329"/>
          </a:xfrm>
          <a:prstGeom prst="rect">
            <a:avLst/>
          </a:prstGeom>
          <a:noFill/>
        </p:spPr>
        <p:txBody>
          <a:bodyPr wrap="square" rtlCol="0">
            <a:spAutoFit/>
          </a:bodyPr>
          <a:lstStyle/>
          <a:p>
            <a:pPr algn="just"/>
            <a:r>
              <a:rPr lang="en-US" sz="1800">
                <a:solidFill>
                  <a:schemeClr val="bg1">
                    <a:lumMod val="50000"/>
                  </a:schemeClr>
                </a:solidFill>
                <a:ea typeface="Tahoma" panose="020B0604030504040204" pitchFamily="34" charset="0"/>
                <a:cs typeface="Arial"/>
              </a:rPr>
              <a:t>That concludes the presentations to be given today, I thank you for attending and I declare the meeting closed.</a:t>
            </a:r>
          </a:p>
          <a:p>
            <a:pPr algn="just"/>
            <a:endParaRPr lang="en-US" sz="1800">
              <a:solidFill>
                <a:schemeClr val="bg1">
                  <a:lumMod val="50000"/>
                </a:schemeClr>
              </a:solidFill>
              <a:ea typeface="Tahoma" panose="020B0604030504040204" pitchFamily="34" charset="0"/>
              <a:cs typeface="Arial"/>
            </a:endParaRPr>
          </a:p>
          <a:p>
            <a:pPr algn="just"/>
            <a:r>
              <a:rPr lang="en-US" sz="1800">
                <a:solidFill>
                  <a:schemeClr val="bg1">
                    <a:lumMod val="50000"/>
                  </a:schemeClr>
                </a:solidFill>
                <a:ea typeface="Tahoma" panose="020B0604030504040204" pitchFamily="34" charset="0"/>
                <a:cs typeface="Arial"/>
              </a:rPr>
              <a:t>Thank you for your attendance and we look forward to your continued support. </a:t>
            </a:r>
            <a:endParaRPr lang="en-AU" sz="1400">
              <a:solidFill>
                <a:schemeClr val="bg1">
                  <a:lumMod val="50000"/>
                </a:schemeClr>
              </a:solidFill>
              <a:ea typeface="Tahoma" panose="020B0604030504040204" pitchFamily="34" charset="0"/>
              <a:cs typeface="Arial"/>
            </a:endParaRPr>
          </a:p>
        </p:txBody>
      </p:sp>
    </p:spTree>
    <p:extLst>
      <p:ext uri="{BB962C8B-B14F-4D97-AF65-F5344CB8AC3E}">
        <p14:creationId xmlns:p14="http://schemas.microsoft.com/office/powerpoint/2010/main" val="3832695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
          <p:cNvSpPr txBox="1">
            <a:spLocks noGrp="1"/>
          </p:cNvSpPr>
          <p:nvPr>
            <p:ph type="title"/>
          </p:nvPr>
        </p:nvSpPr>
        <p:spPr>
          <a:xfrm>
            <a:off x="838199" y="201820"/>
            <a:ext cx="8781289" cy="80203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500"/>
              <a:buFont typeface="Calibri"/>
              <a:buNone/>
            </a:pPr>
            <a:r>
              <a:rPr lang="en-US">
                <a:latin typeface="Avenir"/>
                <a:ea typeface="Avenir"/>
                <a:cs typeface="Avenir"/>
                <a:sym typeface="Avenir"/>
              </a:rPr>
              <a:t>Disclaimers</a:t>
            </a:r>
            <a:endParaRPr>
              <a:latin typeface="Avenir"/>
              <a:ea typeface="Avenir"/>
              <a:cs typeface="Avenir"/>
              <a:sym typeface="Avenir"/>
            </a:endParaRPr>
          </a:p>
        </p:txBody>
      </p:sp>
      <p:sp>
        <p:nvSpPr>
          <p:cNvPr id="149" name="Google Shape;149;p2"/>
          <p:cNvSpPr txBox="1">
            <a:spLocks noGrp="1"/>
          </p:cNvSpPr>
          <p:nvPr>
            <p:ph type="body" idx="1"/>
          </p:nvPr>
        </p:nvSpPr>
        <p:spPr>
          <a:xfrm>
            <a:off x="838199" y="1255093"/>
            <a:ext cx="10181259" cy="41446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4565A"/>
              </a:buClr>
              <a:buSzPts val="900"/>
              <a:buNone/>
            </a:pPr>
            <a:r>
              <a:rPr lang="en-US" sz="1000">
                <a:latin typeface="Avenir"/>
                <a:sym typeface="Calibri"/>
              </a:rPr>
              <a:t>This investor presentation (Presentation) has been prepared by Imagion Biosystems Limited (Imagion or the Company). This presentation does not constitute or form part of, and should not be construed as, an offer, solicitation or invitation to subscribe for, underwrite or otherwise acquire, any securities of Imagion or any member of its group nor should it or any part of it form the basis of, or be relied on in connection with, any contract to purchase or subscribe for any securities of Imagion or any member of its group, nor shall it or any part of it form the basis of or be relied on in connection with any contract or commitment whatsoever.  </a:t>
            </a:r>
            <a:endParaRPr sz="2800">
              <a:latin typeface="Avenir"/>
            </a:endParaRPr>
          </a:p>
          <a:p>
            <a:pPr marL="0" lvl="0" indent="0" algn="l" rtl="0">
              <a:lnSpc>
                <a:spcPct val="90000"/>
              </a:lnSpc>
              <a:spcBef>
                <a:spcPts val="1000"/>
              </a:spcBef>
              <a:spcAft>
                <a:spcPts val="0"/>
              </a:spcAft>
              <a:buClr>
                <a:srgbClr val="54565A"/>
              </a:buClr>
              <a:buSzPts val="900"/>
              <a:buNone/>
            </a:pPr>
            <a:r>
              <a:rPr lang="en-US" sz="1000">
                <a:latin typeface="Avenir"/>
                <a:sym typeface="Calibri"/>
              </a:rPr>
              <a:t>This presentation is not a Prospectus and contains summary information about Imagion and its activities, which is current as at the date of this presentation. The information included in this presentation is of a general nature and does not purport to be complete nor does it contain all the information which a prospective investor should consider when making an investment decision. Each recipient of this presentation should make its own enquiries and investigations regarding all information in this presentation including but not limited to the assumptions, uncertainties and contingencies which may affect future operations of Imagion and the impact that different future outcomes may have on Imagion. This presentation has been prepared without taking account of any person’s investment objectives, financial situation or particular needs. Before making an investment decision, prospective investors should consider the appropriateness of the information having regard to their own objectives, financial situation and needs, make their own assessment of the information and seek legal, financial, accounting and taxation advice appropriate to their jurisdiction in relation to the information and any action taken on the basis of the information. </a:t>
            </a:r>
            <a:endParaRPr sz="2800">
              <a:highlight>
                <a:srgbClr val="FFFF00"/>
              </a:highlight>
              <a:latin typeface="Avenir"/>
            </a:endParaRPr>
          </a:p>
          <a:p>
            <a:pPr marL="0" lvl="0" indent="0" algn="l" rtl="0">
              <a:lnSpc>
                <a:spcPct val="90000"/>
              </a:lnSpc>
              <a:spcBef>
                <a:spcPts val="1000"/>
              </a:spcBef>
              <a:spcAft>
                <a:spcPts val="0"/>
              </a:spcAft>
              <a:buClr>
                <a:srgbClr val="54565A"/>
              </a:buClr>
              <a:buSzPts val="900"/>
              <a:buNone/>
            </a:pPr>
            <a:r>
              <a:rPr lang="en-US" sz="1000">
                <a:latin typeface="Avenir"/>
                <a:sym typeface="Calibri"/>
              </a:rPr>
              <a:t>The information included in this presentation has been provided to you solely for your information and background and is subject to updating, completion, revision and amendment and such information may change materially. Unless required by applicable law or regulation, no person (including Imagion) is under any obligation to update or keep current the information contained in this presentation and any opinions expressed in relation thereto are subject to change without notice. No representation or warranty, express or implied, is made as to the fairness, currency, accuracy, reasonableness or completeness of the information contained herein. Neither Imagion nor any other person (including its shareholders, directors, officers and employees) accepts any liability and Imagion, its shareholders, its related bodies corporate and their respective directors, officers and employees, to the maximum extent permitted by law, expressly disclaim all liabilities for any loss howsoever arising, directly or indirectly, from this presentation or its contents.  </a:t>
            </a:r>
            <a:endParaRPr sz="2800">
              <a:latin typeface="Avenir"/>
            </a:endParaRPr>
          </a:p>
          <a:p>
            <a:pPr marL="0" lvl="0" indent="0" algn="l" rtl="0">
              <a:lnSpc>
                <a:spcPct val="90000"/>
              </a:lnSpc>
              <a:spcBef>
                <a:spcPts val="1000"/>
              </a:spcBef>
              <a:spcAft>
                <a:spcPts val="0"/>
              </a:spcAft>
              <a:buClr>
                <a:srgbClr val="54565A"/>
              </a:buClr>
              <a:buSzPts val="900"/>
              <a:buNone/>
            </a:pPr>
            <a:r>
              <a:rPr lang="en-US" sz="1000">
                <a:latin typeface="Avenir"/>
                <a:sym typeface="Calibri"/>
              </a:rPr>
              <a:t>This presentation includes forward-looking statements that reflect </a:t>
            </a:r>
            <a:r>
              <a:rPr lang="en-US" sz="1000" err="1">
                <a:latin typeface="Avenir"/>
                <a:sym typeface="Calibri"/>
              </a:rPr>
              <a:t>Imagion's</a:t>
            </a:r>
            <a:r>
              <a:rPr lang="en-US" sz="1000">
                <a:latin typeface="Avenir"/>
                <a:sym typeface="Calibri"/>
              </a:rPr>
              <a:t> intentions, beliefs or current expectations concerning, among other things, </a:t>
            </a:r>
            <a:r>
              <a:rPr lang="en-US" sz="1000" err="1">
                <a:latin typeface="Avenir"/>
                <a:sym typeface="Calibri"/>
              </a:rPr>
              <a:t>Imagion's</a:t>
            </a:r>
            <a:r>
              <a:rPr lang="en-US" sz="1000">
                <a:latin typeface="Avenir"/>
                <a:sym typeface="Calibri"/>
              </a:rPr>
              <a:t> results of operations, financial condition, performance, prospects, growth, strategies and the industry in which Imagion operates. These forward-looking statements are subject to risks, uncertainties and assumptions and other factors, many of which are beyond the control of Imagion. Imagion cautions you that forward-looking statements are not guarantees of future performance and that its actual results of operations, financial condition, performance, prospects, growth or opportunities and the development of the industry in which Imagion operates may differ materially from those made in or suggested by the forward-looking statements contained in this presentation. In addition, Imagion does not guarantee any particular rate of return or the performance of Imagion nor does it guarantee the repayment or maintenance of capital or any particular tax treatment. Investors should note that past performance may not be indicative of results or developments in future periods and cannot be relied upon as an indicator of (and provides no guidance as to) </a:t>
            </a:r>
            <a:r>
              <a:rPr lang="en-US" sz="1000" err="1">
                <a:latin typeface="Avenir"/>
                <a:sym typeface="Calibri"/>
              </a:rPr>
              <a:t>Imagion's</a:t>
            </a:r>
            <a:r>
              <a:rPr lang="en-US" sz="1000">
                <a:latin typeface="Avenir"/>
                <a:sym typeface="Calibri"/>
              </a:rPr>
              <a:t> future performance. Imagion, its related bodies corporate and each of their respective directors, officers and employees and advisers expressly disclaim any obligation or undertaking to review, update or release any update of or revisions to any forward-looking statements in this presentation or any change in </a:t>
            </a:r>
            <a:r>
              <a:rPr lang="en-US" sz="1000" err="1">
                <a:latin typeface="Avenir"/>
                <a:sym typeface="Calibri"/>
              </a:rPr>
              <a:t>Imagion's</a:t>
            </a:r>
            <a:r>
              <a:rPr lang="en-US" sz="1000">
                <a:latin typeface="Avenir"/>
                <a:sym typeface="Calibri"/>
              </a:rPr>
              <a:t> expectations or any change in events, conditions or circumstances on which these forward-looking statements are based, except as required by applicable law or regulation.  </a:t>
            </a:r>
            <a:endParaRPr sz="2800">
              <a:latin typeface="Avenir"/>
            </a:endParaRPr>
          </a:p>
          <a:p>
            <a:pPr marL="0" lvl="0" indent="0" algn="l" rtl="0">
              <a:lnSpc>
                <a:spcPct val="90000"/>
              </a:lnSpc>
              <a:spcBef>
                <a:spcPts val="1000"/>
              </a:spcBef>
              <a:spcAft>
                <a:spcPts val="0"/>
              </a:spcAft>
              <a:buClr>
                <a:srgbClr val="54565A"/>
              </a:buClr>
              <a:buSzPts val="900"/>
              <a:buNone/>
            </a:pPr>
            <a:r>
              <a:rPr lang="en-US" sz="1000">
                <a:latin typeface="Avenir"/>
                <a:sym typeface="Calibri"/>
              </a:rPr>
              <a:t>This presentation and any materials distributed in connection with this presentation are not directed to, or intended for distribution to or use by, any person or entity that is a citizen or resident or located in any locality, state, country or other jurisdiction where such distribution, publication, availability or use would be contrary to law or regulation or which would require any registration or licensing within such jurisdiction.  </a:t>
            </a:r>
            <a:endParaRPr sz="2800">
              <a:latin typeface="Avenir"/>
            </a:endParaRPr>
          </a:p>
          <a:p>
            <a:pPr marL="0" lvl="0" indent="0" algn="l" rtl="0">
              <a:lnSpc>
                <a:spcPct val="90000"/>
              </a:lnSpc>
              <a:spcBef>
                <a:spcPts val="1000"/>
              </a:spcBef>
              <a:spcAft>
                <a:spcPts val="0"/>
              </a:spcAft>
              <a:buClr>
                <a:srgbClr val="54565A"/>
              </a:buClr>
              <a:buSzPts val="900"/>
              <a:buNone/>
            </a:pPr>
            <a:r>
              <a:rPr lang="en-US" sz="1000">
                <a:latin typeface="Avenir"/>
                <a:sym typeface="Calibri"/>
              </a:rPr>
              <a:t>The distribution of this presentation in certain jurisdictions may be restricted by law and persons into whose possession this presentation comes should inform themselves about and observe any such restrictions.</a:t>
            </a:r>
            <a:endParaRPr sz="2800">
              <a:latin typeface="Avenir"/>
            </a:endParaRPr>
          </a:p>
        </p:txBody>
      </p:sp>
      <p:sp>
        <p:nvSpPr>
          <p:cNvPr id="150" name="Google Shape;150;p2"/>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54"/>
        <p:cNvGrpSpPr/>
        <p:nvPr/>
      </p:nvGrpSpPr>
      <p:grpSpPr>
        <a:xfrm>
          <a:off x="0" y="0"/>
          <a:ext cx="0" cy="0"/>
          <a:chOff x="0" y="0"/>
          <a:chExt cx="0" cy="0"/>
        </a:xfrm>
      </p:grpSpPr>
      <p:sp>
        <p:nvSpPr>
          <p:cNvPr id="2555" name="Google Shape;2555;p29"/>
          <p:cNvSpPr txBox="1">
            <a:spLocks noGrp="1"/>
          </p:cNvSpPr>
          <p:nvPr>
            <p:ph type="body" idx="1"/>
          </p:nvPr>
        </p:nvSpPr>
        <p:spPr>
          <a:xfrm>
            <a:off x="3394075" y="3733370"/>
            <a:ext cx="5403850" cy="1567293"/>
          </a:xfrm>
          <a:prstGeom prst="rect">
            <a:avLst/>
          </a:prstGeom>
          <a:noFill/>
          <a:ln>
            <a:noFill/>
          </a:ln>
        </p:spPr>
        <p:txBody>
          <a:bodyPr spcFirstLastPara="1" wrap="square" lIns="91425" tIns="45700" rIns="91425" bIns="45700" anchor="t" anchorCtr="0">
            <a:normAutofit/>
          </a:bodyPr>
          <a:lstStyle/>
          <a:p>
            <a:pPr marL="0" lvl="0" indent="0" algn="ctr" rtl="0">
              <a:lnSpc>
                <a:spcPct val="126250"/>
              </a:lnSpc>
              <a:spcBef>
                <a:spcPts val="0"/>
              </a:spcBef>
              <a:spcAft>
                <a:spcPts val="0"/>
              </a:spcAft>
              <a:buSzPts val="1600"/>
              <a:buNone/>
            </a:pPr>
            <a:r>
              <a:rPr lang="en-US" sz="1800" err="1">
                <a:solidFill>
                  <a:schemeClr val="tx1">
                    <a:lumMod val="50000"/>
                    <a:lumOff val="50000"/>
                  </a:schemeClr>
                </a:solidFill>
                <a:latin typeface="Avenir Book" panose="02000503020000020003" pitchFamily="2" charset="0"/>
              </a:rPr>
              <a:t>www.imagionbiosystems.com</a:t>
            </a:r>
            <a:endParaRPr sz="1800">
              <a:solidFill>
                <a:schemeClr val="tx1">
                  <a:lumMod val="50000"/>
                  <a:lumOff val="50000"/>
                </a:schemeClr>
              </a:solidFill>
              <a:latin typeface="Avenir Book" panose="02000503020000020003" pitchFamily="2" charset="0"/>
            </a:endParaRPr>
          </a:p>
          <a:p>
            <a:pPr marL="0" lvl="0" indent="0" algn="ctr" rtl="0">
              <a:lnSpc>
                <a:spcPct val="126250"/>
              </a:lnSpc>
              <a:spcBef>
                <a:spcPts val="1000"/>
              </a:spcBef>
              <a:spcAft>
                <a:spcPts val="0"/>
              </a:spcAft>
              <a:buSzPts val="1600"/>
              <a:buNone/>
            </a:pPr>
            <a:r>
              <a:rPr lang="en-US" sz="1800" err="1">
                <a:solidFill>
                  <a:schemeClr val="tx1">
                    <a:lumMod val="50000"/>
                    <a:lumOff val="50000"/>
                  </a:schemeClr>
                </a:solidFill>
                <a:latin typeface="Avenir Book" panose="02000503020000020003" pitchFamily="2" charset="0"/>
              </a:rPr>
              <a:t>info@imagionbio.com</a:t>
            </a:r>
            <a:endParaRPr sz="1800">
              <a:solidFill>
                <a:schemeClr val="tx1">
                  <a:lumMod val="50000"/>
                  <a:lumOff val="50000"/>
                </a:schemeClr>
              </a:solidFill>
              <a:latin typeface="Avenir Book" panose="02000503020000020003" pitchFamily="2" charset="0"/>
            </a:endParaRPr>
          </a:p>
          <a:p>
            <a:pPr marL="0" lvl="0" indent="0" algn="ctr" rtl="0">
              <a:lnSpc>
                <a:spcPct val="126250"/>
              </a:lnSpc>
              <a:spcBef>
                <a:spcPts val="1000"/>
              </a:spcBef>
              <a:spcAft>
                <a:spcPts val="0"/>
              </a:spcAft>
              <a:buSzPts val="1600"/>
              <a:buNone/>
            </a:pPr>
            <a:r>
              <a:rPr lang="en-US" sz="1800">
                <a:solidFill>
                  <a:schemeClr val="tx1">
                    <a:lumMod val="50000"/>
                    <a:lumOff val="50000"/>
                  </a:schemeClr>
                </a:solidFill>
                <a:latin typeface="Avenir Book" panose="02000503020000020003" pitchFamily="2" charset="0"/>
              </a:rPr>
              <a:t>ASX:IBX</a:t>
            </a:r>
            <a:endParaRPr sz="1800">
              <a:solidFill>
                <a:schemeClr val="tx1">
                  <a:lumMod val="50000"/>
                  <a:lumOff val="50000"/>
                </a:schemeClr>
              </a:solidFill>
              <a:latin typeface="Avenir Book" panose="02000503020000020003" pitchFamily="2" charset="0"/>
            </a:endParaRPr>
          </a:p>
        </p:txBody>
      </p:sp>
      <p:pic>
        <p:nvPicPr>
          <p:cNvPr id="2556" name="Google Shape;2556;p29"/>
          <p:cNvPicPr preferRelativeResize="0"/>
          <p:nvPr/>
        </p:nvPicPr>
        <p:blipFill rotWithShape="1">
          <a:blip r:embed="rId3">
            <a:alphaModFix/>
          </a:blip>
          <a:srcRect/>
          <a:stretch/>
        </p:blipFill>
        <p:spPr>
          <a:xfrm>
            <a:off x="3698696" y="2117353"/>
            <a:ext cx="4794608" cy="1311647"/>
          </a:xfrm>
          <a:prstGeom prst="rect">
            <a:avLst/>
          </a:prstGeom>
          <a:noFill/>
          <a:ln>
            <a:noFill/>
          </a:ln>
        </p:spPr>
      </p:pic>
      <p:sp>
        <p:nvSpPr>
          <p:cNvPr id="2557" name="Google Shape;2557;p29"/>
          <p:cNvSpPr/>
          <p:nvPr/>
        </p:nvSpPr>
        <p:spPr>
          <a:xfrm>
            <a:off x="1" y="6441896"/>
            <a:ext cx="12192000" cy="416103"/>
          </a:xfrm>
          <a:prstGeom prst="rect">
            <a:avLst/>
          </a:prstGeom>
          <a:solidFill>
            <a:srgbClr val="00B2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5"/>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pic>
        <p:nvPicPr>
          <p:cNvPr id="319" name="Google Shape;319;p55" descr="Icon&#10;&#10;Description automatically generated"/>
          <p:cNvPicPr preferRelativeResize="0"/>
          <p:nvPr/>
        </p:nvPicPr>
        <p:blipFill rotWithShape="1">
          <a:blip r:embed="rId3">
            <a:alphaModFix amt="13000"/>
          </a:blip>
          <a:srcRect/>
          <a:stretch/>
        </p:blipFill>
        <p:spPr>
          <a:xfrm>
            <a:off x="2807493" y="190762"/>
            <a:ext cx="6577013" cy="6577013"/>
          </a:xfrm>
          <a:prstGeom prst="rect">
            <a:avLst/>
          </a:prstGeom>
          <a:noFill/>
          <a:ln>
            <a:noFill/>
          </a:ln>
        </p:spPr>
      </p:pic>
      <p:sp>
        <p:nvSpPr>
          <p:cNvPr id="320" name="Google Shape;320;p55"/>
          <p:cNvSpPr txBox="1"/>
          <p:nvPr/>
        </p:nvSpPr>
        <p:spPr>
          <a:xfrm>
            <a:off x="916857" y="3556185"/>
            <a:ext cx="10803193" cy="1325563"/>
          </a:xfrm>
          <a:prstGeom prst="rect">
            <a:avLst/>
          </a:prstGeom>
          <a:noFill/>
          <a:ln>
            <a:noFill/>
          </a:ln>
        </p:spPr>
        <p:txBody>
          <a:bodyPr spcFirstLastPara="1" wrap="square" lIns="91425" tIns="45700" rIns="91425" bIns="45700" anchor="ctr" anchorCtr="0">
            <a:noAutofit/>
          </a:bodyPr>
          <a:lstStyle/>
          <a:p>
            <a:pPr algn="just"/>
            <a:r>
              <a:rPr lang="en-US" sz="3200" b="1">
                <a:solidFill>
                  <a:srgbClr val="4ED3F1"/>
                </a:solidFill>
                <a:ea typeface="Tahoma"/>
              </a:rPr>
              <a:t>FORMAT OF THE MEETING</a:t>
            </a:r>
          </a:p>
          <a:p>
            <a:pPr algn="just"/>
            <a:endParaRPr lang="en-US" sz="2800" b="1">
              <a:solidFill>
                <a:srgbClr val="4ED3F1"/>
              </a:solidFill>
              <a:ea typeface="Tahoma" panose="020B0604030504040204" pitchFamily="34" charset="0"/>
            </a:endParaRPr>
          </a:p>
          <a:p>
            <a:pPr algn="just"/>
            <a:r>
              <a:rPr lang="en-US" sz="2800">
                <a:solidFill>
                  <a:srgbClr val="4ED3F1"/>
                </a:solidFill>
                <a:ea typeface="Tahoma"/>
              </a:rPr>
              <a:t>Welcome</a:t>
            </a:r>
          </a:p>
          <a:p>
            <a:pPr algn="just"/>
            <a:r>
              <a:rPr lang="en-US" sz="2400">
                <a:solidFill>
                  <a:schemeClr val="bg1">
                    <a:lumMod val="50000"/>
                  </a:schemeClr>
                </a:solidFill>
                <a:ea typeface="Tahoma"/>
                <a:cs typeface="Arial"/>
              </a:rPr>
              <a:t>Introductions and Format of Meeting</a:t>
            </a:r>
          </a:p>
          <a:p>
            <a:pPr algn="just"/>
            <a:r>
              <a:rPr lang="en-US" sz="2400">
                <a:solidFill>
                  <a:schemeClr val="bg1">
                    <a:lumMod val="50000"/>
                  </a:schemeClr>
                </a:solidFill>
                <a:ea typeface="Tahoma"/>
              </a:rPr>
              <a:t>Q&amp;A, Voting and Poll Procedure </a:t>
            </a:r>
            <a:endParaRPr lang="en-US" sz="2400">
              <a:solidFill>
                <a:schemeClr val="bg1">
                  <a:lumMod val="50000"/>
                </a:schemeClr>
              </a:solidFill>
              <a:ea typeface="Tahoma" panose="020B0604030504040204" pitchFamily="34" charset="0"/>
            </a:endParaRPr>
          </a:p>
          <a:p>
            <a:pPr algn="just"/>
            <a:r>
              <a:rPr lang="en-US" sz="2400">
                <a:solidFill>
                  <a:schemeClr val="bg1">
                    <a:lumMod val="50000"/>
                  </a:schemeClr>
                </a:solidFill>
                <a:ea typeface="Tahoma"/>
              </a:rPr>
              <a:t>Chair Address</a:t>
            </a:r>
          </a:p>
          <a:p>
            <a:pPr algn="just"/>
            <a:r>
              <a:rPr lang="en-US" sz="2400">
                <a:solidFill>
                  <a:schemeClr val="bg1">
                    <a:lumMod val="50000"/>
                  </a:schemeClr>
                </a:solidFill>
                <a:ea typeface="Tahoma"/>
              </a:rPr>
              <a:t>Formal Business</a:t>
            </a:r>
          </a:p>
          <a:p>
            <a:pPr algn="l">
              <a:lnSpc>
                <a:spcPct val="130000"/>
              </a:lnSpc>
              <a:spcAft>
                <a:spcPts val="100"/>
              </a:spcAft>
            </a:pPr>
            <a:r>
              <a:rPr lang="en-US" sz="2400">
                <a:solidFill>
                  <a:schemeClr val="bg1">
                    <a:lumMod val="50000"/>
                  </a:schemeClr>
                </a:solidFill>
                <a:ea typeface="Tahoma"/>
                <a:cs typeface="Arial"/>
              </a:rPr>
              <a:t>Receipt and Consideration of Accounts &amp; Reports</a:t>
            </a:r>
          </a:p>
          <a:p>
            <a:pPr algn="l">
              <a:lnSpc>
                <a:spcPct val="130000"/>
              </a:lnSpc>
              <a:spcAft>
                <a:spcPts val="100"/>
              </a:spcAft>
            </a:pPr>
            <a:r>
              <a:rPr lang="en-US" sz="2400">
                <a:solidFill>
                  <a:schemeClr val="bg1">
                    <a:lumMod val="50000"/>
                  </a:schemeClr>
                </a:solidFill>
                <a:ea typeface="Tahoma"/>
                <a:cs typeface="Arial"/>
              </a:rPr>
              <a:t>Resolution 1: Adoption of Remuneration Report</a:t>
            </a:r>
          </a:p>
          <a:p>
            <a:pPr algn="just"/>
            <a:r>
              <a:rPr lang="en-US" sz="2400">
                <a:solidFill>
                  <a:schemeClr val="bg1">
                    <a:lumMod val="50000"/>
                  </a:schemeClr>
                </a:solidFill>
                <a:ea typeface="Tahoma"/>
              </a:rPr>
              <a:t>Resolution 2: Re-Election of Director – </a:t>
            </a:r>
            <a:r>
              <a:rPr lang="en-US" sz="2400" err="1">
                <a:solidFill>
                  <a:schemeClr val="bg1">
                    <a:lumMod val="50000"/>
                  </a:schemeClr>
                </a:solidFill>
                <a:ea typeface="Tahoma"/>
              </a:rPr>
              <a:t>Mr</a:t>
            </a:r>
            <a:r>
              <a:rPr lang="en-US" sz="2400">
                <a:solidFill>
                  <a:schemeClr val="bg1">
                    <a:lumMod val="50000"/>
                  </a:schemeClr>
                </a:solidFill>
                <a:ea typeface="Tahoma"/>
              </a:rPr>
              <a:t> Michael Harsh</a:t>
            </a:r>
          </a:p>
          <a:p>
            <a:pPr algn="just"/>
            <a:r>
              <a:rPr lang="en-US" sz="2400">
                <a:solidFill>
                  <a:schemeClr val="bg1">
                    <a:lumMod val="50000"/>
                  </a:schemeClr>
                </a:solidFill>
                <a:ea typeface="Tahoma"/>
              </a:rPr>
              <a:t>Resolution 3: Re-Election of Director – </a:t>
            </a:r>
            <a:r>
              <a:rPr lang="en-US" sz="2400" err="1">
                <a:solidFill>
                  <a:schemeClr val="bg1">
                    <a:lumMod val="50000"/>
                  </a:schemeClr>
                </a:solidFill>
                <a:ea typeface="Tahoma"/>
              </a:rPr>
              <a:t>Mr</a:t>
            </a:r>
            <a:r>
              <a:rPr lang="en-US" sz="2400">
                <a:solidFill>
                  <a:schemeClr val="bg1">
                    <a:lumMod val="50000"/>
                  </a:schemeClr>
                </a:solidFill>
                <a:ea typeface="Tahoma"/>
              </a:rPr>
              <a:t> Mark Van Asten</a:t>
            </a:r>
          </a:p>
          <a:p>
            <a:pPr algn="just"/>
            <a:r>
              <a:rPr lang="en-US" sz="2400">
                <a:solidFill>
                  <a:schemeClr val="bg1">
                    <a:lumMod val="50000"/>
                  </a:schemeClr>
                </a:solidFill>
                <a:ea typeface="Tahoma"/>
              </a:rPr>
              <a:t>Resolution 4: Spill Resolution – Conditional Resolution</a:t>
            </a:r>
          </a:p>
          <a:p>
            <a:pPr algn="just"/>
            <a:r>
              <a:rPr lang="en-US" sz="2400">
                <a:solidFill>
                  <a:schemeClr val="bg1">
                    <a:lumMod val="50000"/>
                  </a:schemeClr>
                </a:solidFill>
                <a:ea typeface="Tahoma"/>
              </a:rPr>
              <a:t>Close of Meeting</a:t>
            </a:r>
          </a:p>
          <a:p>
            <a:pPr algn="just"/>
            <a:endParaRPr lang="en-US" sz="3200">
              <a:solidFill>
                <a:schemeClr val="bg1">
                  <a:lumMod val="50000"/>
                </a:schemeClr>
              </a:solidFill>
              <a:ea typeface="Tahoma" panose="020B0604030504040204" pitchFamily="34" charset="0"/>
              <a:cs typeface="Arial"/>
            </a:endParaRPr>
          </a:p>
          <a:p>
            <a:pPr algn="just"/>
            <a:endParaRPr lang="en-US" sz="3200">
              <a:solidFill>
                <a:schemeClr val="bg1">
                  <a:lumMod val="50000"/>
                </a:schemeClr>
              </a:solidFill>
              <a:ea typeface="Tahoma" panose="020B0604030504040204" pitchFamily="34" charset="0"/>
              <a:cs typeface="Arial"/>
            </a:endParaRPr>
          </a:p>
          <a:p>
            <a:pPr marL="285750" indent="-285750" algn="just">
              <a:buFont typeface="Arial" panose="020B0604020202020204" pitchFamily="34" charset="0"/>
              <a:buChar char="•"/>
            </a:pPr>
            <a:endParaRPr lang="en-AU" sz="2400">
              <a:solidFill>
                <a:schemeClr val="bg1">
                  <a:lumMod val="50000"/>
                </a:schemeClr>
              </a:solidFill>
              <a:ea typeface="Tahoma" panose="020B0604030504040204" pitchFamily="34" charset="0"/>
              <a:cs typeface="Arial"/>
            </a:endParaRPr>
          </a:p>
        </p:txBody>
      </p:sp>
    </p:spTree>
    <p:extLst>
      <p:ext uri="{BB962C8B-B14F-4D97-AF65-F5344CB8AC3E}">
        <p14:creationId xmlns:p14="http://schemas.microsoft.com/office/powerpoint/2010/main" val="297448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5"/>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pic>
        <p:nvPicPr>
          <p:cNvPr id="319" name="Google Shape;319;p55" descr="Icon&#10;&#10;Description automatically generated"/>
          <p:cNvPicPr preferRelativeResize="0"/>
          <p:nvPr/>
        </p:nvPicPr>
        <p:blipFill rotWithShape="1">
          <a:blip r:embed="rId3">
            <a:alphaModFix amt="13000"/>
          </a:blip>
          <a:srcRect/>
          <a:stretch/>
        </p:blipFill>
        <p:spPr>
          <a:xfrm>
            <a:off x="2807493" y="190762"/>
            <a:ext cx="6577013" cy="6577013"/>
          </a:xfrm>
          <a:prstGeom prst="rect">
            <a:avLst/>
          </a:prstGeom>
          <a:noFill/>
          <a:ln>
            <a:noFill/>
          </a:ln>
        </p:spPr>
      </p:pic>
      <p:sp>
        <p:nvSpPr>
          <p:cNvPr id="320" name="Google Shape;320;p55"/>
          <p:cNvSpPr txBox="1"/>
          <p:nvPr/>
        </p:nvSpPr>
        <p:spPr>
          <a:xfrm>
            <a:off x="838200" y="2612288"/>
            <a:ext cx="10515600" cy="1325563"/>
          </a:xfrm>
          <a:prstGeom prst="rect">
            <a:avLst/>
          </a:prstGeom>
          <a:noFill/>
          <a:ln>
            <a:noFill/>
          </a:ln>
        </p:spPr>
        <p:txBody>
          <a:bodyPr spcFirstLastPara="1" wrap="square" lIns="91425" tIns="45700" rIns="91425" bIns="45700" anchor="ctr" anchorCtr="0">
            <a:noAutofit/>
          </a:bodyPr>
          <a:lstStyle/>
          <a:p>
            <a:pPr algn="just"/>
            <a:r>
              <a:rPr lang="en-US" sz="4400">
                <a:solidFill>
                  <a:srgbClr val="595959"/>
                </a:solidFill>
                <a:latin typeface="Avenir"/>
              </a:rPr>
              <a:t>Q&amp;A / VOTING PROCEDURE</a:t>
            </a:r>
            <a:endParaRPr lang="en-AU" sz="4400">
              <a:solidFill>
                <a:srgbClr val="595959"/>
              </a:solidFill>
              <a:latin typeface="Avenir"/>
            </a:endParaRPr>
          </a:p>
        </p:txBody>
      </p:sp>
    </p:spTree>
    <p:extLst>
      <p:ext uri="{BB962C8B-B14F-4D97-AF65-F5344CB8AC3E}">
        <p14:creationId xmlns:p14="http://schemas.microsoft.com/office/powerpoint/2010/main" val="2529388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5"/>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pic>
        <p:nvPicPr>
          <p:cNvPr id="319" name="Google Shape;319;p55" descr="Icon&#10;&#10;Description automatically generated"/>
          <p:cNvPicPr preferRelativeResize="0"/>
          <p:nvPr/>
        </p:nvPicPr>
        <p:blipFill rotWithShape="1">
          <a:blip r:embed="rId3">
            <a:alphaModFix amt="13000"/>
          </a:blip>
          <a:srcRect/>
          <a:stretch/>
        </p:blipFill>
        <p:spPr>
          <a:xfrm>
            <a:off x="2807493" y="190762"/>
            <a:ext cx="6577013" cy="6577013"/>
          </a:xfrm>
          <a:prstGeom prst="rect">
            <a:avLst/>
          </a:prstGeom>
          <a:noFill/>
          <a:ln>
            <a:noFill/>
          </a:ln>
        </p:spPr>
      </p:pic>
      <p:sp>
        <p:nvSpPr>
          <p:cNvPr id="320" name="Google Shape;320;p55"/>
          <p:cNvSpPr txBox="1"/>
          <p:nvPr/>
        </p:nvSpPr>
        <p:spPr>
          <a:xfrm>
            <a:off x="838200" y="2612288"/>
            <a:ext cx="10515600" cy="1325563"/>
          </a:xfrm>
          <a:prstGeom prst="rect">
            <a:avLst/>
          </a:prstGeom>
          <a:noFill/>
          <a:ln>
            <a:noFill/>
          </a:ln>
        </p:spPr>
        <p:txBody>
          <a:bodyPr spcFirstLastPara="1" wrap="square" lIns="91425" tIns="45700" rIns="91425" bIns="45700" anchor="ctr" anchorCtr="0">
            <a:noAutofit/>
          </a:bodyPr>
          <a:lstStyle/>
          <a:p>
            <a:r>
              <a:rPr lang="en-AU" sz="4400">
                <a:solidFill>
                  <a:srgbClr val="595959"/>
                </a:solidFill>
                <a:latin typeface="Avenir"/>
              </a:rPr>
              <a:t>IN PERSON VOTING INSTRUCTIONS</a:t>
            </a:r>
          </a:p>
        </p:txBody>
      </p:sp>
    </p:spTree>
    <p:extLst>
      <p:ext uri="{BB962C8B-B14F-4D97-AF65-F5344CB8AC3E}">
        <p14:creationId xmlns:p14="http://schemas.microsoft.com/office/powerpoint/2010/main" val="3026111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5"/>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pic>
        <p:nvPicPr>
          <p:cNvPr id="319" name="Google Shape;319;p55" descr="Icon&#10;&#10;Description automatically generated"/>
          <p:cNvPicPr preferRelativeResize="0"/>
          <p:nvPr/>
        </p:nvPicPr>
        <p:blipFill rotWithShape="1">
          <a:blip r:embed="rId5">
            <a:alphaModFix amt="13000"/>
          </a:blip>
          <a:srcRect/>
          <a:stretch/>
        </p:blipFill>
        <p:spPr>
          <a:xfrm>
            <a:off x="2807493" y="190762"/>
            <a:ext cx="6577013" cy="6577013"/>
          </a:xfrm>
          <a:prstGeom prst="rect">
            <a:avLst/>
          </a:prstGeom>
          <a:noFill/>
          <a:ln>
            <a:noFill/>
          </a:ln>
        </p:spPr>
      </p:pic>
      <p:sp>
        <p:nvSpPr>
          <p:cNvPr id="2" name="Rectangle: Rounded Corners 1">
            <a:extLst>
              <a:ext uri="{FF2B5EF4-FFF2-40B4-BE49-F238E27FC236}">
                <a16:creationId xmlns:a16="http://schemas.microsoft.com/office/drawing/2014/main" id="{25AAD9CE-41A3-5242-F079-8D23F61CA7DD}"/>
              </a:ext>
            </a:extLst>
          </p:cNvPr>
          <p:cNvSpPr/>
          <p:nvPr/>
        </p:nvSpPr>
        <p:spPr>
          <a:xfrm>
            <a:off x="6729016" y="926823"/>
            <a:ext cx="4509178" cy="5290956"/>
          </a:xfrm>
          <a:prstGeom prst="roundRect">
            <a:avLst>
              <a:gd name="adj" fmla="val 4952"/>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Branded Voting">
            <a:hlinkClick r:id="" action="ppaction://media"/>
            <a:extLst>
              <a:ext uri="{FF2B5EF4-FFF2-40B4-BE49-F238E27FC236}">
                <a16:creationId xmlns:a16="http://schemas.microsoft.com/office/drawing/2014/main" id="{9B2ACDC1-4E7C-6D79-043D-9DC71A70A39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39993" y="1167429"/>
            <a:ext cx="4289579" cy="4763748"/>
          </a:xfrm>
          <a:prstGeom prst="rect">
            <a:avLst/>
          </a:prstGeom>
        </p:spPr>
      </p:pic>
      <p:sp>
        <p:nvSpPr>
          <p:cNvPr id="4" name="TextBox 3">
            <a:extLst>
              <a:ext uri="{FF2B5EF4-FFF2-40B4-BE49-F238E27FC236}">
                <a16:creationId xmlns:a16="http://schemas.microsoft.com/office/drawing/2014/main" id="{C83BDB21-E793-CF89-BD96-04BD7DFD8492}"/>
              </a:ext>
            </a:extLst>
          </p:cNvPr>
          <p:cNvSpPr txBox="1"/>
          <p:nvPr/>
        </p:nvSpPr>
        <p:spPr>
          <a:xfrm>
            <a:off x="1108069" y="2053761"/>
            <a:ext cx="4950236" cy="369332"/>
          </a:xfrm>
          <a:prstGeom prst="rect">
            <a:avLst/>
          </a:prstGeom>
          <a:noFill/>
        </p:spPr>
        <p:txBody>
          <a:bodyPr wrap="square" rtlCol="0">
            <a:spAutoFit/>
          </a:bodyPr>
          <a:lstStyle/>
          <a:p>
            <a:pPr marR="0" lvl="0" defTabSz="914400" rtl="0" eaLnBrk="1" fontAlgn="auto" latinLnBrk="0" hangingPunct="1">
              <a:lnSpc>
                <a:spcPct val="100000"/>
              </a:lnSpc>
              <a:spcBef>
                <a:spcPts val="600"/>
              </a:spcBef>
              <a:spcAft>
                <a:spcPts val="600"/>
              </a:spcAft>
              <a:buClrTx/>
              <a:buSzTx/>
              <a:tabLst/>
              <a:defRPr/>
            </a:pPr>
            <a:r>
              <a:rPr kumimoji="0" lang="en-ZA" sz="1800" b="0" i="0" u="none" strike="noStrike" kern="1200" cap="none" spc="0" normalizeH="0" baseline="0" noProof="0">
                <a:ln>
                  <a:noFill/>
                </a:ln>
                <a:solidFill>
                  <a:srgbClr val="000000"/>
                </a:solidFill>
                <a:effectLst/>
                <a:uLnTx/>
                <a:uFillTx/>
                <a:latin typeface="Arial"/>
                <a:ea typeface="+mn-ea"/>
                <a:cs typeface="+mn-cs"/>
              </a:rPr>
              <a:t>Select the voting tab</a:t>
            </a:r>
          </a:p>
        </p:txBody>
      </p:sp>
      <p:sp>
        <p:nvSpPr>
          <p:cNvPr id="5" name="TextBox 4">
            <a:extLst>
              <a:ext uri="{FF2B5EF4-FFF2-40B4-BE49-F238E27FC236}">
                <a16:creationId xmlns:a16="http://schemas.microsoft.com/office/drawing/2014/main" id="{099F6E17-2642-608C-6827-FDC46AFFF982}"/>
              </a:ext>
            </a:extLst>
          </p:cNvPr>
          <p:cNvSpPr txBox="1"/>
          <p:nvPr/>
        </p:nvSpPr>
        <p:spPr>
          <a:xfrm>
            <a:off x="1108069" y="3530242"/>
            <a:ext cx="5317691" cy="369332"/>
          </a:xfrm>
          <a:prstGeom prst="rect">
            <a:avLst/>
          </a:prstGeom>
          <a:noFill/>
        </p:spPr>
        <p:txBody>
          <a:bodyPr wrap="square" rtlCol="0">
            <a:spAutoFit/>
          </a:bodyPr>
          <a:lstStyle/>
          <a:p>
            <a:pPr marR="0" lvl="0" defTabSz="914400" rtl="0" eaLnBrk="1" fontAlgn="auto" latinLnBrk="0" hangingPunct="1">
              <a:lnSpc>
                <a:spcPct val="100000"/>
              </a:lnSpc>
              <a:spcBef>
                <a:spcPts val="600"/>
              </a:spcBef>
              <a:spcAft>
                <a:spcPts val="600"/>
              </a:spcAft>
              <a:buClrTx/>
              <a:buSzTx/>
              <a:tabLst/>
              <a:defRPr/>
            </a:pPr>
            <a:r>
              <a:rPr kumimoji="0" lang="en-ZA" sz="1800" b="0" i="0" u="none" strike="noStrike" kern="1200" cap="none" spc="0" normalizeH="0" baseline="0" noProof="0">
                <a:ln>
                  <a:noFill/>
                </a:ln>
                <a:solidFill>
                  <a:srgbClr val="000000"/>
                </a:solidFill>
                <a:effectLst/>
                <a:uLnTx/>
                <a:uFillTx/>
                <a:latin typeface="Arial"/>
                <a:ea typeface="+mn-ea"/>
                <a:cs typeface="+mn-cs"/>
              </a:rPr>
              <a:t>Your selected option will change colour</a:t>
            </a:r>
          </a:p>
        </p:txBody>
      </p:sp>
      <p:pic>
        <p:nvPicPr>
          <p:cNvPr id="6" name="Picture 5" descr="A yellow and black logo&#10;&#10;Description automatically generated">
            <a:extLst>
              <a:ext uri="{FF2B5EF4-FFF2-40B4-BE49-F238E27FC236}">
                <a16:creationId xmlns:a16="http://schemas.microsoft.com/office/drawing/2014/main" id="{A80686A4-0B96-9C1A-52C6-B709F76315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889" y="6153899"/>
            <a:ext cx="2811081" cy="467899"/>
          </a:xfrm>
          <a:prstGeom prst="rect">
            <a:avLst/>
          </a:prstGeom>
        </p:spPr>
      </p:pic>
      <p:sp>
        <p:nvSpPr>
          <p:cNvPr id="7" name="TextBox 6">
            <a:extLst>
              <a:ext uri="{FF2B5EF4-FFF2-40B4-BE49-F238E27FC236}">
                <a16:creationId xmlns:a16="http://schemas.microsoft.com/office/drawing/2014/main" id="{36DD2BB6-E5D7-10CF-481A-AF3189958FDA}"/>
              </a:ext>
            </a:extLst>
          </p:cNvPr>
          <p:cNvSpPr txBox="1"/>
          <p:nvPr/>
        </p:nvSpPr>
        <p:spPr>
          <a:xfrm>
            <a:off x="1108068" y="2773761"/>
            <a:ext cx="5188029" cy="369332"/>
          </a:xfrm>
          <a:prstGeom prst="rect">
            <a:avLst/>
          </a:prstGeom>
          <a:noFill/>
        </p:spPr>
        <p:txBody>
          <a:bodyPr wrap="square" rtlCol="0">
            <a:spAutoFit/>
          </a:bodyPr>
          <a:lstStyle/>
          <a:p>
            <a:pPr marR="0" lvl="0" defTabSz="914400" rtl="0" eaLnBrk="1" fontAlgn="auto" latinLnBrk="0" hangingPunct="1">
              <a:lnSpc>
                <a:spcPct val="100000"/>
              </a:lnSpc>
              <a:spcBef>
                <a:spcPts val="600"/>
              </a:spcBef>
              <a:spcAft>
                <a:spcPts val="600"/>
              </a:spcAft>
              <a:buClrTx/>
              <a:buSzTx/>
              <a:tabLst/>
              <a:defRPr/>
            </a:pPr>
            <a:r>
              <a:rPr lang="en-ZA">
                <a:solidFill>
                  <a:srgbClr val="000000"/>
                </a:solidFill>
                <a:latin typeface="Arial"/>
              </a:rPr>
              <a:t>Select your voting preference for each resolution</a:t>
            </a:r>
          </a:p>
        </p:txBody>
      </p:sp>
      <p:sp>
        <p:nvSpPr>
          <p:cNvPr id="8" name="TextBox 7">
            <a:extLst>
              <a:ext uri="{FF2B5EF4-FFF2-40B4-BE49-F238E27FC236}">
                <a16:creationId xmlns:a16="http://schemas.microsoft.com/office/drawing/2014/main" id="{037C2AF3-7831-D53E-63DD-449BB8A5860B}"/>
              </a:ext>
            </a:extLst>
          </p:cNvPr>
          <p:cNvSpPr txBox="1"/>
          <p:nvPr/>
        </p:nvSpPr>
        <p:spPr>
          <a:xfrm>
            <a:off x="1108069" y="4213761"/>
            <a:ext cx="5317691" cy="369332"/>
          </a:xfrm>
          <a:prstGeom prst="rect">
            <a:avLst/>
          </a:prstGeom>
          <a:noFill/>
        </p:spPr>
        <p:txBody>
          <a:bodyPr wrap="square" rtlCol="0">
            <a:spAutoFit/>
          </a:bodyPr>
          <a:lstStyle/>
          <a:p>
            <a:pPr marR="0" lvl="0" defTabSz="914400" rtl="0" eaLnBrk="1" fontAlgn="auto" latinLnBrk="0" hangingPunct="1">
              <a:lnSpc>
                <a:spcPct val="100000"/>
              </a:lnSpc>
              <a:spcBef>
                <a:spcPts val="600"/>
              </a:spcBef>
              <a:spcAft>
                <a:spcPts val="600"/>
              </a:spcAft>
              <a:buClrTx/>
              <a:buSzTx/>
              <a:tabLst/>
              <a:defRPr/>
            </a:pPr>
            <a:r>
              <a:rPr lang="en-US">
                <a:solidFill>
                  <a:srgbClr val="000000"/>
                </a:solidFill>
                <a:latin typeface="Arial"/>
              </a:rPr>
              <a:t>You can change your vote until the poll is closed</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722EE868-FEE0-B44C-DD01-931E7E1B2C32}"/>
              </a:ext>
            </a:extLst>
          </p:cNvPr>
          <p:cNvSpPr txBox="1"/>
          <p:nvPr/>
        </p:nvSpPr>
        <p:spPr>
          <a:xfrm>
            <a:off x="376132" y="164137"/>
            <a:ext cx="7457491" cy="769441"/>
          </a:xfrm>
          <a:prstGeom prst="rect">
            <a:avLst/>
          </a:prstGeom>
          <a:noFill/>
        </p:spPr>
        <p:txBody>
          <a:bodyPr wrap="none" rtlCol="0">
            <a:spAutoFit/>
          </a:bodyPr>
          <a:lstStyle/>
          <a:p>
            <a:r>
              <a:rPr lang="en-US" sz="4400">
                <a:solidFill>
                  <a:srgbClr val="595959"/>
                </a:solidFill>
                <a:latin typeface="Avenir"/>
              </a:rPr>
              <a:t>ONLINE VOTING INSTRUCTIONS</a:t>
            </a:r>
            <a:endParaRPr lang="en-AU" sz="4400">
              <a:solidFill>
                <a:srgbClr val="595959"/>
              </a:solidFill>
              <a:latin typeface="Avenir"/>
            </a:endParaRPr>
          </a:p>
        </p:txBody>
      </p:sp>
    </p:spTree>
    <p:extLst>
      <p:ext uri="{BB962C8B-B14F-4D97-AF65-F5344CB8AC3E}">
        <p14:creationId xmlns:p14="http://schemas.microsoft.com/office/powerpoint/2010/main" val="108175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5"/>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pic>
        <p:nvPicPr>
          <p:cNvPr id="319" name="Google Shape;319;p55" descr="Icon&#10;&#10;Description automatically generated"/>
          <p:cNvPicPr preferRelativeResize="0"/>
          <p:nvPr/>
        </p:nvPicPr>
        <p:blipFill rotWithShape="1">
          <a:blip r:embed="rId5">
            <a:alphaModFix amt="13000"/>
          </a:blip>
          <a:srcRect/>
          <a:stretch/>
        </p:blipFill>
        <p:spPr>
          <a:xfrm>
            <a:off x="2807493" y="190762"/>
            <a:ext cx="6577013" cy="6577013"/>
          </a:xfrm>
          <a:prstGeom prst="rect">
            <a:avLst/>
          </a:prstGeom>
          <a:noFill/>
          <a:ln>
            <a:noFill/>
          </a:ln>
        </p:spPr>
      </p:pic>
      <p:sp>
        <p:nvSpPr>
          <p:cNvPr id="10" name="Rectangle: Rounded Corners 9">
            <a:extLst>
              <a:ext uri="{FF2B5EF4-FFF2-40B4-BE49-F238E27FC236}">
                <a16:creationId xmlns:a16="http://schemas.microsoft.com/office/drawing/2014/main" id="{BDB68730-7310-3ED3-0727-91050A2B4B5E}"/>
              </a:ext>
            </a:extLst>
          </p:cNvPr>
          <p:cNvSpPr/>
          <p:nvPr/>
        </p:nvSpPr>
        <p:spPr>
          <a:xfrm>
            <a:off x="6729016" y="926823"/>
            <a:ext cx="4509178" cy="5290956"/>
          </a:xfrm>
          <a:prstGeom prst="roundRect">
            <a:avLst>
              <a:gd name="adj" fmla="val 4952"/>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Branded Text Questions">
            <a:hlinkClick r:id="" action="ppaction://media"/>
            <a:extLst>
              <a:ext uri="{FF2B5EF4-FFF2-40B4-BE49-F238E27FC236}">
                <a16:creationId xmlns:a16="http://schemas.microsoft.com/office/drawing/2014/main" id="{0C74D9DA-E925-3CD8-1044-9944842B601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39995" y="1179365"/>
            <a:ext cx="4300074" cy="4775403"/>
          </a:xfrm>
          <a:prstGeom prst="rect">
            <a:avLst/>
          </a:prstGeom>
        </p:spPr>
      </p:pic>
      <p:sp>
        <p:nvSpPr>
          <p:cNvPr id="12" name="TextBox 11">
            <a:extLst>
              <a:ext uri="{FF2B5EF4-FFF2-40B4-BE49-F238E27FC236}">
                <a16:creationId xmlns:a16="http://schemas.microsoft.com/office/drawing/2014/main" id="{CE2F4D25-711B-5FE7-A19E-4DC9609FF4A5}"/>
              </a:ext>
            </a:extLst>
          </p:cNvPr>
          <p:cNvSpPr txBox="1"/>
          <p:nvPr/>
        </p:nvSpPr>
        <p:spPr>
          <a:xfrm>
            <a:off x="1108069" y="2053761"/>
            <a:ext cx="4950236" cy="369332"/>
          </a:xfrm>
          <a:prstGeom prst="rect">
            <a:avLst/>
          </a:prstGeom>
          <a:noFill/>
        </p:spPr>
        <p:txBody>
          <a:bodyPr wrap="square" rtlCol="0">
            <a:spAutoFit/>
          </a:bodyPr>
          <a:lstStyle/>
          <a:p>
            <a:pPr marR="0" lvl="0" defTabSz="914400" rtl="0" eaLnBrk="1" fontAlgn="auto" latinLnBrk="0" hangingPunct="1">
              <a:lnSpc>
                <a:spcPct val="100000"/>
              </a:lnSpc>
              <a:spcBef>
                <a:spcPts val="600"/>
              </a:spcBef>
              <a:spcAft>
                <a:spcPts val="600"/>
              </a:spcAft>
              <a:buClrTx/>
              <a:buSzTx/>
              <a:tabLst/>
              <a:defRPr/>
            </a:pPr>
            <a:r>
              <a:rPr kumimoji="0" lang="en-ZA" sz="1800" b="0" i="0" u="none" strike="noStrike" kern="1200" cap="none" spc="0" normalizeH="0" baseline="0" noProof="0">
                <a:ln>
                  <a:noFill/>
                </a:ln>
                <a:solidFill>
                  <a:srgbClr val="000000"/>
                </a:solidFill>
                <a:effectLst/>
                <a:uLnTx/>
                <a:uFillTx/>
                <a:latin typeface="Arial"/>
                <a:ea typeface="+mn-ea"/>
                <a:cs typeface="+mn-cs"/>
              </a:rPr>
              <a:t>Select the messaging tab</a:t>
            </a:r>
          </a:p>
        </p:txBody>
      </p:sp>
      <p:sp>
        <p:nvSpPr>
          <p:cNvPr id="13" name="TextBox 12">
            <a:extLst>
              <a:ext uri="{FF2B5EF4-FFF2-40B4-BE49-F238E27FC236}">
                <a16:creationId xmlns:a16="http://schemas.microsoft.com/office/drawing/2014/main" id="{DDD6C555-CFDF-0760-6982-51FF36F232EE}"/>
              </a:ext>
            </a:extLst>
          </p:cNvPr>
          <p:cNvSpPr txBox="1"/>
          <p:nvPr/>
        </p:nvSpPr>
        <p:spPr>
          <a:xfrm>
            <a:off x="1108069" y="3493761"/>
            <a:ext cx="5317691" cy="369332"/>
          </a:xfrm>
          <a:prstGeom prst="rect">
            <a:avLst/>
          </a:prstGeom>
          <a:noFill/>
        </p:spPr>
        <p:txBody>
          <a:bodyPr wrap="square" rtlCol="0">
            <a:spAutoFit/>
          </a:bodyPr>
          <a:lstStyle/>
          <a:p>
            <a:pPr marR="0" lvl="0" defTabSz="914400" rtl="0" eaLnBrk="1" fontAlgn="auto" latinLnBrk="0" hangingPunct="1">
              <a:lnSpc>
                <a:spcPct val="100000"/>
              </a:lnSpc>
              <a:spcBef>
                <a:spcPts val="600"/>
              </a:spcBef>
              <a:spcAft>
                <a:spcPts val="600"/>
              </a:spcAft>
              <a:buClrTx/>
              <a:buSzTx/>
              <a:tabLst/>
              <a:defRPr/>
            </a:pPr>
            <a:r>
              <a:rPr kumimoji="0" lang="en-ZA" sz="1800" b="0" i="0" u="none" strike="noStrike" kern="1200" cap="none" spc="0" normalizeH="0" baseline="0" noProof="0">
                <a:ln>
                  <a:noFill/>
                </a:ln>
                <a:solidFill>
                  <a:srgbClr val="000000"/>
                </a:solidFill>
                <a:effectLst/>
                <a:uLnTx/>
                <a:uFillTx/>
                <a:latin typeface="Arial"/>
                <a:ea typeface="+mn-ea"/>
                <a:cs typeface="+mn-cs"/>
              </a:rPr>
              <a:t>Press the arrow </a:t>
            </a:r>
            <a:r>
              <a:rPr kumimoji="0" lang="en-ZA" sz="1800" b="0" i="0" u="none" strike="noStrike" kern="1200" cap="none" spc="0" normalizeH="0" baseline="0" noProof="0" err="1">
                <a:ln>
                  <a:noFill/>
                </a:ln>
                <a:solidFill>
                  <a:srgbClr val="000000"/>
                </a:solidFill>
                <a:effectLst/>
                <a:uLnTx/>
                <a:uFillTx/>
                <a:latin typeface="Arial"/>
                <a:ea typeface="+mn-ea"/>
                <a:cs typeface="+mn-cs"/>
              </a:rPr>
              <a:t>symbo</a:t>
            </a:r>
            <a:r>
              <a:rPr lang="en-ZA">
                <a:solidFill>
                  <a:srgbClr val="000000"/>
                </a:solidFill>
                <a:latin typeface="Arial"/>
              </a:rPr>
              <a:t>l </a:t>
            </a:r>
            <a:r>
              <a:rPr kumimoji="0" lang="en-ZA" sz="1800" b="0" i="0" u="none" strike="noStrike" kern="1200" cap="none" spc="0" normalizeH="0" baseline="0" noProof="0">
                <a:ln>
                  <a:noFill/>
                </a:ln>
                <a:solidFill>
                  <a:srgbClr val="000000"/>
                </a:solidFill>
                <a:effectLst/>
                <a:uLnTx/>
                <a:uFillTx/>
                <a:latin typeface="Arial"/>
                <a:ea typeface="+mn-ea"/>
                <a:cs typeface="+mn-cs"/>
              </a:rPr>
              <a:t>to submit your message</a:t>
            </a:r>
          </a:p>
        </p:txBody>
      </p:sp>
      <p:pic>
        <p:nvPicPr>
          <p:cNvPr id="14" name="Picture 13" descr="A yellow and black logo&#10;&#10;Description automatically generated">
            <a:extLst>
              <a:ext uri="{FF2B5EF4-FFF2-40B4-BE49-F238E27FC236}">
                <a16:creationId xmlns:a16="http://schemas.microsoft.com/office/drawing/2014/main" id="{38446C09-3DB1-1BE3-4FAA-F5E2FD02A2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889" y="6153899"/>
            <a:ext cx="2811081" cy="467899"/>
          </a:xfrm>
          <a:prstGeom prst="rect">
            <a:avLst/>
          </a:prstGeom>
        </p:spPr>
      </p:pic>
      <p:sp>
        <p:nvSpPr>
          <p:cNvPr id="15" name="TextBox 14">
            <a:extLst>
              <a:ext uri="{FF2B5EF4-FFF2-40B4-BE49-F238E27FC236}">
                <a16:creationId xmlns:a16="http://schemas.microsoft.com/office/drawing/2014/main" id="{35F13ED1-0179-6B69-AEF8-A4335E7DF6E8}"/>
              </a:ext>
            </a:extLst>
          </p:cNvPr>
          <p:cNvSpPr txBox="1"/>
          <p:nvPr/>
        </p:nvSpPr>
        <p:spPr>
          <a:xfrm>
            <a:off x="1108069" y="2773761"/>
            <a:ext cx="4950236" cy="369332"/>
          </a:xfrm>
          <a:prstGeom prst="rect">
            <a:avLst/>
          </a:prstGeom>
          <a:noFill/>
        </p:spPr>
        <p:txBody>
          <a:bodyPr wrap="square" rtlCol="0">
            <a:spAutoFit/>
          </a:bodyPr>
          <a:lstStyle/>
          <a:p>
            <a:pPr marR="0" lvl="0" defTabSz="914400" rtl="0" eaLnBrk="1" fontAlgn="auto" latinLnBrk="0" hangingPunct="1">
              <a:lnSpc>
                <a:spcPct val="100000"/>
              </a:lnSpc>
              <a:spcBef>
                <a:spcPts val="600"/>
              </a:spcBef>
              <a:spcAft>
                <a:spcPts val="600"/>
              </a:spcAft>
              <a:buClrTx/>
              <a:buSzTx/>
              <a:tabLst/>
              <a:defRPr/>
            </a:pPr>
            <a:r>
              <a:rPr lang="en-ZA">
                <a:solidFill>
                  <a:srgbClr val="000000"/>
                </a:solidFill>
                <a:latin typeface="Arial"/>
              </a:rPr>
              <a:t>T</a:t>
            </a:r>
            <a:r>
              <a:rPr kumimoji="0" lang="en-ZA" sz="1800" b="0" i="0" u="none" strike="noStrike" kern="1200" cap="none" spc="0" normalizeH="0" baseline="0" noProof="0" err="1">
                <a:ln>
                  <a:noFill/>
                </a:ln>
                <a:solidFill>
                  <a:srgbClr val="000000"/>
                </a:solidFill>
                <a:effectLst/>
                <a:uLnTx/>
                <a:uFillTx/>
                <a:latin typeface="Arial"/>
                <a:ea typeface="+mn-ea"/>
                <a:cs typeface="+mn-cs"/>
              </a:rPr>
              <a:t>ype</a:t>
            </a:r>
            <a:r>
              <a:rPr kumimoji="0" lang="en-ZA" sz="1800" b="0" i="0" u="none" strike="noStrike" kern="1200" cap="none" spc="0" normalizeH="0" baseline="0" noProof="0">
                <a:ln>
                  <a:noFill/>
                </a:ln>
                <a:solidFill>
                  <a:srgbClr val="000000"/>
                </a:solidFill>
                <a:effectLst/>
                <a:uLnTx/>
                <a:uFillTx/>
                <a:latin typeface="Arial"/>
                <a:ea typeface="+mn-ea"/>
                <a:cs typeface="+mn-cs"/>
              </a:rPr>
              <a:t> your question in t</a:t>
            </a:r>
            <a:r>
              <a:rPr lang="en-ZA">
                <a:solidFill>
                  <a:srgbClr val="000000"/>
                </a:solidFill>
                <a:latin typeface="Arial"/>
              </a:rPr>
              <a:t>he ‘Ask a question’ box</a:t>
            </a:r>
          </a:p>
        </p:txBody>
      </p:sp>
      <p:sp>
        <p:nvSpPr>
          <p:cNvPr id="16" name="TextBox 15">
            <a:extLst>
              <a:ext uri="{FF2B5EF4-FFF2-40B4-BE49-F238E27FC236}">
                <a16:creationId xmlns:a16="http://schemas.microsoft.com/office/drawing/2014/main" id="{90C1E73E-B14A-465F-B6CA-A4D3EFA86D68}"/>
              </a:ext>
            </a:extLst>
          </p:cNvPr>
          <p:cNvSpPr txBox="1"/>
          <p:nvPr/>
        </p:nvSpPr>
        <p:spPr>
          <a:xfrm>
            <a:off x="1108070" y="4213761"/>
            <a:ext cx="5160108" cy="646331"/>
          </a:xfrm>
          <a:prstGeom prst="rect">
            <a:avLst/>
          </a:prstGeom>
          <a:noFill/>
        </p:spPr>
        <p:txBody>
          <a:bodyPr wrap="square" rtlCol="0">
            <a:spAutoFit/>
          </a:bodyPr>
          <a:lstStyle/>
          <a:p>
            <a:pPr marR="0" lvl="0" defTabSz="914400" rtl="0" eaLnBrk="1" fontAlgn="auto" latinLnBrk="0" hangingPunct="1">
              <a:lnSpc>
                <a:spcPct val="100000"/>
              </a:lnSpc>
              <a:spcBef>
                <a:spcPts val="600"/>
              </a:spcBef>
              <a:spcAft>
                <a:spcPts val="600"/>
              </a:spcAft>
              <a:buClrTx/>
              <a:buSzTx/>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Select ‘My Messages’ to view your submitted messages along with any written responses</a:t>
            </a:r>
          </a:p>
        </p:txBody>
      </p:sp>
      <p:sp>
        <p:nvSpPr>
          <p:cNvPr id="17" name="TextBox 16">
            <a:extLst>
              <a:ext uri="{FF2B5EF4-FFF2-40B4-BE49-F238E27FC236}">
                <a16:creationId xmlns:a16="http://schemas.microsoft.com/office/drawing/2014/main" id="{C7F4122E-54B7-26FB-2D34-CBB33C35EA18}"/>
              </a:ext>
            </a:extLst>
          </p:cNvPr>
          <p:cNvSpPr txBox="1"/>
          <p:nvPr/>
        </p:nvSpPr>
        <p:spPr>
          <a:xfrm>
            <a:off x="376132" y="164137"/>
            <a:ext cx="5250155" cy="769441"/>
          </a:xfrm>
          <a:prstGeom prst="rect">
            <a:avLst/>
          </a:prstGeom>
          <a:noFill/>
        </p:spPr>
        <p:txBody>
          <a:bodyPr wrap="none" rtlCol="0">
            <a:spAutoFit/>
          </a:bodyPr>
          <a:lstStyle/>
          <a:p>
            <a:r>
              <a:rPr lang="en-US" sz="4400">
                <a:solidFill>
                  <a:srgbClr val="595959"/>
                </a:solidFill>
                <a:latin typeface="Avenir"/>
              </a:rPr>
              <a:t>Online Text Questions</a:t>
            </a:r>
            <a:endParaRPr lang="en-AU" sz="4400">
              <a:solidFill>
                <a:srgbClr val="595959"/>
              </a:solidFill>
              <a:latin typeface="Avenir"/>
            </a:endParaRPr>
          </a:p>
        </p:txBody>
      </p:sp>
    </p:spTree>
    <p:extLst>
      <p:ext uri="{BB962C8B-B14F-4D97-AF65-F5344CB8AC3E}">
        <p14:creationId xmlns:p14="http://schemas.microsoft.com/office/powerpoint/2010/main" val="3375319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3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5"/>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pic>
        <p:nvPicPr>
          <p:cNvPr id="319" name="Google Shape;319;p55" descr="Icon&#10;&#10;Description automatically generated"/>
          <p:cNvPicPr preferRelativeResize="0"/>
          <p:nvPr/>
        </p:nvPicPr>
        <p:blipFill rotWithShape="1">
          <a:blip r:embed="rId5">
            <a:alphaModFix amt="13000"/>
          </a:blip>
          <a:srcRect/>
          <a:stretch/>
        </p:blipFill>
        <p:spPr>
          <a:xfrm>
            <a:off x="2807493" y="190762"/>
            <a:ext cx="6577013" cy="6577013"/>
          </a:xfrm>
          <a:prstGeom prst="rect">
            <a:avLst/>
          </a:prstGeom>
          <a:noFill/>
          <a:ln>
            <a:noFill/>
          </a:ln>
        </p:spPr>
      </p:pic>
      <p:sp>
        <p:nvSpPr>
          <p:cNvPr id="2" name="Rectangle: Rounded Corners 1">
            <a:extLst>
              <a:ext uri="{FF2B5EF4-FFF2-40B4-BE49-F238E27FC236}">
                <a16:creationId xmlns:a16="http://schemas.microsoft.com/office/drawing/2014/main" id="{194BC593-53F9-783B-30FC-871D15A1C4C8}"/>
              </a:ext>
            </a:extLst>
          </p:cNvPr>
          <p:cNvSpPr/>
          <p:nvPr/>
        </p:nvSpPr>
        <p:spPr>
          <a:xfrm>
            <a:off x="6729016" y="926823"/>
            <a:ext cx="4509178" cy="5290956"/>
          </a:xfrm>
          <a:prstGeom prst="roundRect">
            <a:avLst>
              <a:gd name="adj" fmla="val 4952"/>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Branded Text Questions (with categories)">
            <a:hlinkClick r:id="" action="ppaction://media"/>
            <a:extLst>
              <a:ext uri="{FF2B5EF4-FFF2-40B4-BE49-F238E27FC236}">
                <a16:creationId xmlns:a16="http://schemas.microsoft.com/office/drawing/2014/main" id="{33ABDC55-7A00-34B2-9FC2-B770C14F10A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39994" y="1179362"/>
            <a:ext cx="4300074" cy="4775403"/>
          </a:xfrm>
          <a:prstGeom prst="rect">
            <a:avLst/>
          </a:prstGeom>
        </p:spPr>
      </p:pic>
      <p:sp>
        <p:nvSpPr>
          <p:cNvPr id="4" name="TextBox 3">
            <a:extLst>
              <a:ext uri="{FF2B5EF4-FFF2-40B4-BE49-F238E27FC236}">
                <a16:creationId xmlns:a16="http://schemas.microsoft.com/office/drawing/2014/main" id="{2A323013-1B65-A317-35CC-2CA8AEBCEDAA}"/>
              </a:ext>
            </a:extLst>
          </p:cNvPr>
          <p:cNvSpPr txBox="1"/>
          <p:nvPr/>
        </p:nvSpPr>
        <p:spPr>
          <a:xfrm>
            <a:off x="1108069" y="1760595"/>
            <a:ext cx="4950236" cy="369332"/>
          </a:xfrm>
          <a:prstGeom prst="rect">
            <a:avLst/>
          </a:prstGeom>
          <a:noFill/>
        </p:spPr>
        <p:txBody>
          <a:bodyPr wrap="square" rtlCol="0">
            <a:spAutoFit/>
          </a:bodyPr>
          <a:lstStyle/>
          <a:p>
            <a:pPr marR="0" lvl="0" defTabSz="914400" rtl="0" eaLnBrk="1" fontAlgn="auto" latinLnBrk="0" hangingPunct="1">
              <a:lnSpc>
                <a:spcPct val="100000"/>
              </a:lnSpc>
              <a:spcBef>
                <a:spcPts val="600"/>
              </a:spcBef>
              <a:spcAft>
                <a:spcPts val="600"/>
              </a:spcAft>
              <a:buClrTx/>
              <a:buSzTx/>
              <a:tabLst/>
              <a:defRPr/>
            </a:pPr>
            <a:r>
              <a:rPr kumimoji="0" lang="en-ZA" sz="1800" b="0" i="0" u="none" strike="noStrike" kern="1200" cap="none" spc="0" normalizeH="0" baseline="0" noProof="0">
                <a:ln>
                  <a:noFill/>
                </a:ln>
                <a:solidFill>
                  <a:srgbClr val="000000"/>
                </a:solidFill>
                <a:effectLst/>
                <a:uLnTx/>
                <a:uFillTx/>
                <a:latin typeface="Arial"/>
                <a:ea typeface="+mn-ea"/>
                <a:cs typeface="+mn-cs"/>
              </a:rPr>
              <a:t>Select the messaging tab</a:t>
            </a:r>
          </a:p>
        </p:txBody>
      </p:sp>
      <p:sp>
        <p:nvSpPr>
          <p:cNvPr id="5" name="TextBox 4">
            <a:extLst>
              <a:ext uri="{FF2B5EF4-FFF2-40B4-BE49-F238E27FC236}">
                <a16:creationId xmlns:a16="http://schemas.microsoft.com/office/drawing/2014/main" id="{9F361178-2894-41B5-9459-32BDFB517785}"/>
              </a:ext>
            </a:extLst>
          </p:cNvPr>
          <p:cNvSpPr txBox="1"/>
          <p:nvPr/>
        </p:nvSpPr>
        <p:spPr>
          <a:xfrm>
            <a:off x="1108067" y="3729718"/>
            <a:ext cx="5317691" cy="369332"/>
          </a:xfrm>
          <a:prstGeom prst="rect">
            <a:avLst/>
          </a:prstGeom>
          <a:noFill/>
        </p:spPr>
        <p:txBody>
          <a:bodyPr wrap="square" rtlCol="0">
            <a:spAutoFit/>
          </a:bodyPr>
          <a:lstStyle/>
          <a:p>
            <a:pPr marR="0" lvl="0" defTabSz="914400" rtl="0" eaLnBrk="1" fontAlgn="auto" latinLnBrk="0" hangingPunct="1">
              <a:lnSpc>
                <a:spcPct val="100000"/>
              </a:lnSpc>
              <a:spcBef>
                <a:spcPts val="600"/>
              </a:spcBef>
              <a:spcAft>
                <a:spcPts val="600"/>
              </a:spcAft>
              <a:buClrTx/>
              <a:buSzTx/>
              <a:tabLst/>
              <a:defRPr/>
            </a:pPr>
            <a:r>
              <a:rPr kumimoji="0" lang="en-ZA" sz="1800" b="0" i="0" u="none" strike="noStrike" kern="1200" cap="none" spc="0" normalizeH="0" baseline="0" noProof="0">
                <a:ln>
                  <a:noFill/>
                </a:ln>
                <a:solidFill>
                  <a:srgbClr val="000000"/>
                </a:solidFill>
                <a:effectLst/>
                <a:uLnTx/>
                <a:uFillTx/>
                <a:latin typeface="Arial"/>
                <a:ea typeface="+mn-ea"/>
                <a:cs typeface="+mn-cs"/>
              </a:rPr>
              <a:t>Press the arrow symbol</a:t>
            </a:r>
            <a:r>
              <a:rPr lang="en-ZA">
                <a:solidFill>
                  <a:srgbClr val="000000"/>
                </a:solidFill>
                <a:latin typeface="Arial"/>
              </a:rPr>
              <a:t> </a:t>
            </a:r>
            <a:r>
              <a:rPr kumimoji="0" lang="en-ZA" sz="1800" b="0" i="0" u="none" strike="noStrike" kern="1200" cap="none" spc="0" normalizeH="0" baseline="0" noProof="0">
                <a:ln>
                  <a:noFill/>
                </a:ln>
                <a:solidFill>
                  <a:srgbClr val="000000"/>
                </a:solidFill>
                <a:effectLst/>
                <a:uLnTx/>
                <a:uFillTx/>
                <a:latin typeface="Arial"/>
                <a:ea typeface="+mn-ea"/>
                <a:cs typeface="+mn-cs"/>
              </a:rPr>
              <a:t>to submit your message</a:t>
            </a:r>
          </a:p>
        </p:txBody>
      </p:sp>
      <p:pic>
        <p:nvPicPr>
          <p:cNvPr id="6" name="Picture 5" descr="A yellow and black logo&#10;&#10;Description automatically generated">
            <a:extLst>
              <a:ext uri="{FF2B5EF4-FFF2-40B4-BE49-F238E27FC236}">
                <a16:creationId xmlns:a16="http://schemas.microsoft.com/office/drawing/2014/main" id="{4D26BFF1-F84B-FBF6-40CE-735095AA43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889" y="6153899"/>
            <a:ext cx="2811081" cy="467899"/>
          </a:xfrm>
          <a:prstGeom prst="rect">
            <a:avLst/>
          </a:prstGeom>
        </p:spPr>
      </p:pic>
      <p:sp>
        <p:nvSpPr>
          <p:cNvPr id="7" name="TextBox 6">
            <a:extLst>
              <a:ext uri="{FF2B5EF4-FFF2-40B4-BE49-F238E27FC236}">
                <a16:creationId xmlns:a16="http://schemas.microsoft.com/office/drawing/2014/main" id="{CD7C49BA-5029-59F9-8BC2-C52481D58CB3}"/>
              </a:ext>
            </a:extLst>
          </p:cNvPr>
          <p:cNvSpPr txBox="1"/>
          <p:nvPr/>
        </p:nvSpPr>
        <p:spPr>
          <a:xfrm>
            <a:off x="1108067" y="3009718"/>
            <a:ext cx="4950236" cy="369332"/>
          </a:xfrm>
          <a:prstGeom prst="rect">
            <a:avLst/>
          </a:prstGeom>
          <a:noFill/>
        </p:spPr>
        <p:txBody>
          <a:bodyPr wrap="square" rtlCol="0">
            <a:spAutoFit/>
          </a:bodyPr>
          <a:lstStyle/>
          <a:p>
            <a:pPr marR="0" lvl="0" defTabSz="914400" rtl="0" eaLnBrk="1" fontAlgn="auto" latinLnBrk="0" hangingPunct="1">
              <a:lnSpc>
                <a:spcPct val="100000"/>
              </a:lnSpc>
              <a:spcBef>
                <a:spcPts val="600"/>
              </a:spcBef>
              <a:spcAft>
                <a:spcPts val="600"/>
              </a:spcAft>
              <a:buClrTx/>
              <a:buSzTx/>
              <a:tabLst/>
              <a:defRPr/>
            </a:pPr>
            <a:r>
              <a:rPr lang="en-ZA">
                <a:solidFill>
                  <a:srgbClr val="000000"/>
                </a:solidFill>
                <a:latin typeface="Arial"/>
              </a:rPr>
              <a:t>T</a:t>
            </a:r>
            <a:r>
              <a:rPr kumimoji="0" lang="en-ZA" sz="1800" b="0" i="0" u="none" strike="noStrike" kern="1200" cap="none" spc="0" normalizeH="0" baseline="0" noProof="0" err="1">
                <a:ln>
                  <a:noFill/>
                </a:ln>
                <a:solidFill>
                  <a:srgbClr val="000000"/>
                </a:solidFill>
                <a:effectLst/>
                <a:uLnTx/>
                <a:uFillTx/>
                <a:latin typeface="Arial"/>
                <a:ea typeface="+mn-ea"/>
                <a:cs typeface="+mn-cs"/>
              </a:rPr>
              <a:t>ype</a:t>
            </a:r>
            <a:r>
              <a:rPr kumimoji="0" lang="en-ZA" sz="1800" b="0" i="0" u="none" strike="noStrike" kern="1200" cap="none" spc="0" normalizeH="0" baseline="0" noProof="0">
                <a:ln>
                  <a:noFill/>
                </a:ln>
                <a:solidFill>
                  <a:srgbClr val="000000"/>
                </a:solidFill>
                <a:effectLst/>
                <a:uLnTx/>
                <a:uFillTx/>
                <a:latin typeface="Arial"/>
                <a:ea typeface="+mn-ea"/>
                <a:cs typeface="+mn-cs"/>
              </a:rPr>
              <a:t> your question in t</a:t>
            </a:r>
            <a:r>
              <a:rPr lang="en-ZA">
                <a:solidFill>
                  <a:srgbClr val="000000"/>
                </a:solidFill>
                <a:latin typeface="Arial"/>
              </a:rPr>
              <a:t>he ‘Ask a question’ box</a:t>
            </a:r>
          </a:p>
        </p:txBody>
      </p:sp>
      <p:sp>
        <p:nvSpPr>
          <p:cNvPr id="8" name="TextBox 7">
            <a:extLst>
              <a:ext uri="{FF2B5EF4-FFF2-40B4-BE49-F238E27FC236}">
                <a16:creationId xmlns:a16="http://schemas.microsoft.com/office/drawing/2014/main" id="{6988D0CC-B4E5-049E-361C-047516B7795D}"/>
              </a:ext>
            </a:extLst>
          </p:cNvPr>
          <p:cNvSpPr txBox="1"/>
          <p:nvPr/>
        </p:nvSpPr>
        <p:spPr>
          <a:xfrm>
            <a:off x="1108068" y="4449718"/>
            <a:ext cx="5160108" cy="646331"/>
          </a:xfrm>
          <a:prstGeom prst="rect">
            <a:avLst/>
          </a:prstGeom>
          <a:noFill/>
        </p:spPr>
        <p:txBody>
          <a:bodyPr wrap="square" rtlCol="0">
            <a:spAutoFit/>
          </a:bodyPr>
          <a:lstStyle/>
          <a:p>
            <a:pPr marR="0" lvl="0" defTabSz="914400" rtl="0" eaLnBrk="1" fontAlgn="auto" latinLnBrk="0" hangingPunct="1">
              <a:lnSpc>
                <a:spcPct val="100000"/>
              </a:lnSpc>
              <a:spcBef>
                <a:spcPts val="600"/>
              </a:spcBef>
              <a:spcAft>
                <a:spcPts val="600"/>
              </a:spcAft>
              <a:buClrTx/>
              <a:buSzTx/>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Select ‘My Messages’ to view your submitted messages along with any written responses</a:t>
            </a:r>
          </a:p>
        </p:txBody>
      </p:sp>
      <p:sp>
        <p:nvSpPr>
          <p:cNvPr id="9" name="TextBox 8">
            <a:extLst>
              <a:ext uri="{FF2B5EF4-FFF2-40B4-BE49-F238E27FC236}">
                <a16:creationId xmlns:a16="http://schemas.microsoft.com/office/drawing/2014/main" id="{BDDF06D7-8EFD-2529-7C84-6119D00B0148}"/>
              </a:ext>
            </a:extLst>
          </p:cNvPr>
          <p:cNvSpPr txBox="1"/>
          <p:nvPr/>
        </p:nvSpPr>
        <p:spPr>
          <a:xfrm>
            <a:off x="376132" y="164137"/>
            <a:ext cx="5250155" cy="769441"/>
          </a:xfrm>
          <a:prstGeom prst="rect">
            <a:avLst/>
          </a:prstGeom>
          <a:noFill/>
        </p:spPr>
        <p:txBody>
          <a:bodyPr wrap="none" rtlCol="0">
            <a:spAutoFit/>
          </a:bodyPr>
          <a:lstStyle/>
          <a:p>
            <a:r>
              <a:rPr lang="en-US" sz="4400">
                <a:solidFill>
                  <a:srgbClr val="595959"/>
                </a:solidFill>
                <a:latin typeface="Avenir"/>
              </a:rPr>
              <a:t>Online Text Questions</a:t>
            </a:r>
            <a:endParaRPr lang="en-AU" sz="4400">
              <a:solidFill>
                <a:srgbClr val="595959"/>
              </a:solidFill>
              <a:latin typeface="Avenir"/>
            </a:endParaRPr>
          </a:p>
        </p:txBody>
      </p:sp>
      <p:sp>
        <p:nvSpPr>
          <p:cNvPr id="10" name="TextBox 9">
            <a:extLst>
              <a:ext uri="{FF2B5EF4-FFF2-40B4-BE49-F238E27FC236}">
                <a16:creationId xmlns:a16="http://schemas.microsoft.com/office/drawing/2014/main" id="{97A77743-7257-F657-A435-07A20DEF40C2}"/>
              </a:ext>
            </a:extLst>
          </p:cNvPr>
          <p:cNvSpPr txBox="1"/>
          <p:nvPr/>
        </p:nvSpPr>
        <p:spPr>
          <a:xfrm>
            <a:off x="1108067" y="2408660"/>
            <a:ext cx="4950236" cy="369332"/>
          </a:xfrm>
          <a:prstGeom prst="rect">
            <a:avLst/>
          </a:prstGeom>
          <a:noFill/>
        </p:spPr>
        <p:txBody>
          <a:bodyPr wrap="square" rtlCol="0">
            <a:spAutoFit/>
          </a:bodyPr>
          <a:lstStyle/>
          <a:p>
            <a:pPr>
              <a:spcBef>
                <a:spcPts val="600"/>
              </a:spcBef>
              <a:spcAft>
                <a:spcPts val="600"/>
              </a:spcAft>
              <a:buClrTx/>
              <a:defRPr/>
            </a:pPr>
            <a:r>
              <a:rPr lang="en-ZA" sz="1800" kern="1200">
                <a:ea typeface="+mn-ea"/>
                <a:cs typeface="+mn-cs"/>
              </a:rPr>
              <a:t>Select the category of your question</a:t>
            </a:r>
          </a:p>
        </p:txBody>
      </p:sp>
    </p:spTree>
    <p:extLst>
      <p:ext uri="{BB962C8B-B14F-4D97-AF65-F5344CB8AC3E}">
        <p14:creationId xmlns:p14="http://schemas.microsoft.com/office/powerpoint/2010/main" val="124121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5"/>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pic>
        <p:nvPicPr>
          <p:cNvPr id="319" name="Google Shape;319;p55" descr="Icon&#10;&#10;Description automatically generated"/>
          <p:cNvPicPr preferRelativeResize="0"/>
          <p:nvPr/>
        </p:nvPicPr>
        <p:blipFill rotWithShape="1">
          <a:blip r:embed="rId5">
            <a:alphaModFix amt="13000"/>
          </a:blip>
          <a:srcRect/>
          <a:stretch/>
        </p:blipFill>
        <p:spPr>
          <a:xfrm>
            <a:off x="2807493" y="190762"/>
            <a:ext cx="6577013" cy="6577013"/>
          </a:xfrm>
          <a:prstGeom prst="rect">
            <a:avLst/>
          </a:prstGeom>
          <a:noFill/>
          <a:ln>
            <a:noFill/>
          </a:ln>
        </p:spPr>
      </p:pic>
      <p:sp>
        <p:nvSpPr>
          <p:cNvPr id="2" name="Rectangle: Rounded Corners 1">
            <a:extLst>
              <a:ext uri="{FF2B5EF4-FFF2-40B4-BE49-F238E27FC236}">
                <a16:creationId xmlns:a16="http://schemas.microsoft.com/office/drawing/2014/main" id="{1144724A-A2F8-CC94-4230-5E90667F4547}"/>
              </a:ext>
            </a:extLst>
          </p:cNvPr>
          <p:cNvSpPr/>
          <p:nvPr/>
        </p:nvSpPr>
        <p:spPr>
          <a:xfrm>
            <a:off x="1080000" y="926823"/>
            <a:ext cx="4509178" cy="5290956"/>
          </a:xfrm>
          <a:prstGeom prst="roundRect">
            <a:avLst>
              <a:gd name="adj" fmla="val 4952"/>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Audio Questions AGM">
            <a:hlinkClick r:id="" action="ppaction://media"/>
            <a:extLst>
              <a:ext uri="{FF2B5EF4-FFF2-40B4-BE49-F238E27FC236}">
                <a16:creationId xmlns:a16="http://schemas.microsoft.com/office/drawing/2014/main" id="{539F741F-11AA-B6DE-3CF3-4D0C63BB541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83999" y="1155775"/>
            <a:ext cx="4300072" cy="4775402"/>
          </a:xfrm>
          <a:prstGeom prst="rect">
            <a:avLst/>
          </a:prstGeom>
        </p:spPr>
      </p:pic>
      <p:pic>
        <p:nvPicPr>
          <p:cNvPr id="4" name="Picture 3" descr="A yellow and black logo&#10;&#10;Description automatically generated">
            <a:extLst>
              <a:ext uri="{FF2B5EF4-FFF2-40B4-BE49-F238E27FC236}">
                <a16:creationId xmlns:a16="http://schemas.microsoft.com/office/drawing/2014/main" id="{CD0241A2-231D-C24F-7ABA-0FFE719D22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5864" y="6125978"/>
            <a:ext cx="2811081" cy="467899"/>
          </a:xfrm>
          <a:prstGeom prst="rect">
            <a:avLst/>
          </a:prstGeom>
        </p:spPr>
      </p:pic>
      <p:grpSp>
        <p:nvGrpSpPr>
          <p:cNvPr id="5" name="Group 4">
            <a:extLst>
              <a:ext uri="{FF2B5EF4-FFF2-40B4-BE49-F238E27FC236}">
                <a16:creationId xmlns:a16="http://schemas.microsoft.com/office/drawing/2014/main" id="{3E207333-4E6B-2561-7BD7-D4625E1E94A5}"/>
              </a:ext>
            </a:extLst>
          </p:cNvPr>
          <p:cNvGrpSpPr/>
          <p:nvPr/>
        </p:nvGrpSpPr>
        <p:grpSpPr>
          <a:xfrm>
            <a:off x="6480000" y="2053761"/>
            <a:ext cx="5317691" cy="2529332"/>
            <a:chOff x="1108069" y="2053761"/>
            <a:chExt cx="5317691" cy="2529332"/>
          </a:xfrm>
        </p:grpSpPr>
        <p:sp>
          <p:nvSpPr>
            <p:cNvPr id="6" name="TextBox 5">
              <a:extLst>
                <a:ext uri="{FF2B5EF4-FFF2-40B4-BE49-F238E27FC236}">
                  <a16:creationId xmlns:a16="http://schemas.microsoft.com/office/drawing/2014/main" id="{393D2256-3EB7-0335-A7C3-14F31998E52A}"/>
                </a:ext>
              </a:extLst>
            </p:cNvPr>
            <p:cNvSpPr txBox="1"/>
            <p:nvPr/>
          </p:nvSpPr>
          <p:spPr>
            <a:xfrm>
              <a:off x="1108069" y="2053761"/>
              <a:ext cx="4950236" cy="369332"/>
            </a:xfrm>
            <a:prstGeom prst="rect">
              <a:avLst/>
            </a:prstGeom>
            <a:noFill/>
          </p:spPr>
          <p:txBody>
            <a:bodyPr wrap="square" rtlCol="0">
              <a:spAutoFit/>
            </a:bodyPr>
            <a:lstStyle/>
            <a:p>
              <a:pPr marR="0" lvl="0" defTabSz="914400" rtl="0" eaLnBrk="1" fontAlgn="auto" latinLnBrk="0" hangingPunct="1">
                <a:lnSpc>
                  <a:spcPct val="100000"/>
                </a:lnSpc>
                <a:spcBef>
                  <a:spcPts val="600"/>
                </a:spcBef>
                <a:spcAft>
                  <a:spcPts val="600"/>
                </a:spcAft>
                <a:buClrTx/>
                <a:buSzTx/>
                <a:tabLst/>
                <a:defRPr/>
              </a:pPr>
              <a:r>
                <a:rPr kumimoji="0" lang="en-ZA" sz="1800" b="0" i="0" u="none" strike="noStrike" kern="1200" cap="none" spc="0" normalizeH="0" baseline="0" noProof="0">
                  <a:ln>
                    <a:noFill/>
                  </a:ln>
                  <a:solidFill>
                    <a:srgbClr val="000000"/>
                  </a:solidFill>
                  <a:effectLst/>
                  <a:uLnTx/>
                  <a:uFillTx/>
                  <a:latin typeface="Arial"/>
                  <a:ea typeface="+mn-ea"/>
                  <a:cs typeface="+mn-cs"/>
                </a:rPr>
                <a:t>Click ‘Request to Speak’</a:t>
              </a:r>
            </a:p>
          </p:txBody>
        </p:sp>
        <p:sp>
          <p:nvSpPr>
            <p:cNvPr id="7" name="TextBox 6">
              <a:extLst>
                <a:ext uri="{FF2B5EF4-FFF2-40B4-BE49-F238E27FC236}">
                  <a16:creationId xmlns:a16="http://schemas.microsoft.com/office/drawing/2014/main" id="{7C55FCCE-39A6-E8CB-0050-D1AC748490FF}"/>
                </a:ext>
              </a:extLst>
            </p:cNvPr>
            <p:cNvSpPr txBox="1"/>
            <p:nvPr/>
          </p:nvSpPr>
          <p:spPr>
            <a:xfrm>
              <a:off x="1108069" y="3493761"/>
              <a:ext cx="5317691" cy="369332"/>
            </a:xfrm>
            <a:prstGeom prst="rect">
              <a:avLst/>
            </a:prstGeom>
            <a:noFill/>
          </p:spPr>
          <p:txBody>
            <a:bodyPr wrap="square" rtlCol="0">
              <a:spAutoFit/>
            </a:bodyPr>
            <a:lstStyle/>
            <a:p>
              <a:pPr marR="0" lvl="0" defTabSz="914400" rtl="0" eaLnBrk="1" fontAlgn="auto" latinLnBrk="0" hangingPunct="1">
                <a:lnSpc>
                  <a:spcPct val="100000"/>
                </a:lnSpc>
                <a:spcBef>
                  <a:spcPts val="600"/>
                </a:spcBef>
                <a:spcAft>
                  <a:spcPts val="600"/>
                </a:spcAft>
                <a:buClrTx/>
                <a:buSzTx/>
                <a:tabLst/>
                <a:defRPr/>
              </a:pPr>
              <a:r>
                <a:rPr lang="en-ZA">
                  <a:solidFill>
                    <a:srgbClr val="000000"/>
                  </a:solidFill>
                  <a:latin typeface="Arial"/>
                </a:rPr>
                <a:t>Click ‘Submit Request’</a:t>
              </a:r>
              <a:endParaRPr kumimoji="0" lang="en-ZA"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01FBF2DE-0E0F-74E1-CE34-A1DCEC85066B}"/>
                </a:ext>
              </a:extLst>
            </p:cNvPr>
            <p:cNvSpPr txBox="1"/>
            <p:nvPr/>
          </p:nvSpPr>
          <p:spPr>
            <a:xfrm>
              <a:off x="1108069" y="2773761"/>
              <a:ext cx="4950236" cy="369332"/>
            </a:xfrm>
            <a:prstGeom prst="rect">
              <a:avLst/>
            </a:prstGeom>
            <a:noFill/>
          </p:spPr>
          <p:txBody>
            <a:bodyPr wrap="square" rtlCol="0">
              <a:spAutoFit/>
            </a:bodyPr>
            <a:lstStyle/>
            <a:p>
              <a:pPr marR="0" lvl="0" defTabSz="914400" rtl="0" eaLnBrk="1" fontAlgn="auto" latinLnBrk="0" hangingPunct="1">
                <a:lnSpc>
                  <a:spcPct val="100000"/>
                </a:lnSpc>
                <a:spcBef>
                  <a:spcPts val="600"/>
                </a:spcBef>
                <a:spcAft>
                  <a:spcPts val="600"/>
                </a:spcAft>
                <a:buClrTx/>
                <a:buSzTx/>
                <a:tabLst/>
                <a:defRPr/>
              </a:pPr>
              <a:r>
                <a:rPr lang="en-ZA">
                  <a:solidFill>
                    <a:srgbClr val="000000"/>
                  </a:solidFill>
                  <a:latin typeface="Arial"/>
                </a:rPr>
                <a:t>Enter the topic of your question</a:t>
              </a:r>
            </a:p>
          </p:txBody>
        </p:sp>
        <p:sp>
          <p:nvSpPr>
            <p:cNvPr id="9" name="TextBox 8">
              <a:extLst>
                <a:ext uri="{FF2B5EF4-FFF2-40B4-BE49-F238E27FC236}">
                  <a16:creationId xmlns:a16="http://schemas.microsoft.com/office/drawing/2014/main" id="{88236C9F-1F32-2922-B9CC-D1FF7064BEA8}"/>
                </a:ext>
              </a:extLst>
            </p:cNvPr>
            <p:cNvSpPr txBox="1"/>
            <p:nvPr/>
          </p:nvSpPr>
          <p:spPr>
            <a:xfrm>
              <a:off x="1108069" y="4213761"/>
              <a:ext cx="5317691" cy="369332"/>
            </a:xfrm>
            <a:prstGeom prst="rect">
              <a:avLst/>
            </a:prstGeom>
            <a:noFill/>
          </p:spPr>
          <p:txBody>
            <a:bodyPr wrap="square" rtlCol="0">
              <a:spAutoFit/>
            </a:bodyPr>
            <a:lstStyle/>
            <a:p>
              <a:pPr marR="0" lvl="0" defTabSz="914400" rtl="0" eaLnBrk="1" fontAlgn="auto" latinLnBrk="0" hangingPunct="1">
                <a:lnSpc>
                  <a:spcPct val="100000"/>
                </a:lnSpc>
                <a:spcBef>
                  <a:spcPts val="600"/>
                </a:spcBef>
                <a:spcAft>
                  <a:spcPts val="600"/>
                </a:spcAft>
                <a:buClrTx/>
                <a:buSzTx/>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Click ‘Join Queue’ and follow the audio prompts</a:t>
              </a:r>
            </a:p>
          </p:txBody>
        </p:sp>
      </p:grpSp>
      <p:sp>
        <p:nvSpPr>
          <p:cNvPr id="10" name="TextBox 9">
            <a:extLst>
              <a:ext uri="{FF2B5EF4-FFF2-40B4-BE49-F238E27FC236}">
                <a16:creationId xmlns:a16="http://schemas.microsoft.com/office/drawing/2014/main" id="{25BA204B-1FFA-A7C5-165E-807BDD86C557}"/>
              </a:ext>
            </a:extLst>
          </p:cNvPr>
          <p:cNvSpPr txBox="1"/>
          <p:nvPr/>
        </p:nvSpPr>
        <p:spPr>
          <a:xfrm>
            <a:off x="376132" y="164137"/>
            <a:ext cx="5609228" cy="769441"/>
          </a:xfrm>
          <a:prstGeom prst="rect">
            <a:avLst/>
          </a:prstGeom>
          <a:noFill/>
        </p:spPr>
        <p:txBody>
          <a:bodyPr wrap="none" rtlCol="0">
            <a:spAutoFit/>
          </a:bodyPr>
          <a:lstStyle/>
          <a:p>
            <a:r>
              <a:rPr lang="en-US" sz="4400">
                <a:solidFill>
                  <a:srgbClr val="595959"/>
                </a:solidFill>
                <a:latin typeface="Avenir"/>
              </a:rPr>
              <a:t>Online Audio Questions</a:t>
            </a:r>
            <a:endParaRPr lang="en-AU" sz="4400">
              <a:solidFill>
                <a:srgbClr val="595959"/>
              </a:solidFill>
              <a:latin typeface="Avenir"/>
            </a:endParaRPr>
          </a:p>
        </p:txBody>
      </p:sp>
    </p:spTree>
    <p:extLst>
      <p:ext uri="{BB962C8B-B14F-4D97-AF65-F5344CB8AC3E}">
        <p14:creationId xmlns:p14="http://schemas.microsoft.com/office/powerpoint/2010/main" val="345972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remove"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3DE9D7FCDC024AA9F89D0A4A9BBC0A" ma:contentTypeVersion="17" ma:contentTypeDescription="Create a new document." ma:contentTypeScope="" ma:versionID="aa66496a33a761d3ac768de05355a73a">
  <xsd:schema xmlns:xsd="http://www.w3.org/2001/XMLSchema" xmlns:xs="http://www.w3.org/2001/XMLSchema" xmlns:p="http://schemas.microsoft.com/office/2006/metadata/properties" xmlns:ns2="9e6fc42b-1dd4-4894-bdd3-346bd867bb98" xmlns:ns3="89bf22f7-462a-4ad1-b610-22eb3b2284e0" targetNamespace="http://schemas.microsoft.com/office/2006/metadata/properties" ma:root="true" ma:fieldsID="7ba26f3a5c691648b9b88adba64753c7" ns2:_="" ns3:_="">
    <xsd:import namespace="9e6fc42b-1dd4-4894-bdd3-346bd867bb98"/>
    <xsd:import namespace="89bf22f7-462a-4ad1-b610-22eb3b2284e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ARCHIVE"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6fc42b-1dd4-4894-bdd3-346bd867bb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32b68d37-78e8-4083-9951-191775ae5bf5}" ma:internalName="TaxCatchAll" ma:showField="CatchAllData" ma:web="9e6fc42b-1dd4-4894-bdd3-346bd867bb9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9bf22f7-462a-4ad1-b610-22eb3b2284e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8b4c928-f2e3-4803-a2a4-ec49ce2c0931"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ARCHIVE" ma:index="20" nillable="true" ma:displayName="ARCHIVE" ma:description="Run a MS flow to arhive the recording and delete the fodler" ma:format="Hyperlink" ma:internalName="ARCHIV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e6fc42b-1dd4-4894-bdd3-346bd867bb98" xsi:nil="true"/>
    <lcf76f155ced4ddcb4097134ff3c332f xmlns="89bf22f7-462a-4ad1-b610-22eb3b2284e0">
      <Terms xmlns="http://schemas.microsoft.com/office/infopath/2007/PartnerControls"/>
    </lcf76f155ced4ddcb4097134ff3c332f>
    <ARCHIVE xmlns="89bf22f7-462a-4ad1-b610-22eb3b2284e0">
      <Url xsi:nil="true"/>
      <Description xsi:nil="true"/>
    </ARCHIVE>
  </documentManagement>
</p:properties>
</file>

<file path=customXml/itemProps1.xml><?xml version="1.0" encoding="utf-8"?>
<ds:datastoreItem xmlns:ds="http://schemas.openxmlformats.org/officeDocument/2006/customXml" ds:itemID="{27C9309C-918B-484D-80E2-C0228C10A7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6fc42b-1dd4-4894-bdd3-346bd867bb98"/>
    <ds:schemaRef ds:uri="89bf22f7-462a-4ad1-b610-22eb3b2284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D74D75-02F2-481F-BF8E-3D42E9D20B54}">
  <ds:schemaRefs>
    <ds:schemaRef ds:uri="http://schemas.microsoft.com/sharepoint/v3/contenttype/forms"/>
  </ds:schemaRefs>
</ds:datastoreItem>
</file>

<file path=customXml/itemProps3.xml><?xml version="1.0" encoding="utf-8"?>
<ds:datastoreItem xmlns:ds="http://schemas.openxmlformats.org/officeDocument/2006/customXml" ds:itemID="{ABF9AA96-9A9F-4897-8323-127B240FDBA7}">
  <ds:schemaRefs>
    <ds:schemaRef ds:uri="http://purl.org/dc/elements/1.1/"/>
    <ds:schemaRef ds:uri="http://schemas.microsoft.com/office/2006/metadata/properties"/>
    <ds:schemaRef ds:uri="http://www.w3.org/XML/1998/namespace"/>
    <ds:schemaRef ds:uri="http://schemas.microsoft.com/office/2006/documentManagement/types"/>
    <ds:schemaRef ds:uri="e310df6a-153c-423b-be1f-137e179d17c2"/>
    <ds:schemaRef ds:uri="http://purl.org/dc/dcmitype/"/>
    <ds:schemaRef ds:uri="http://schemas.microsoft.com/office/infopath/2007/PartnerControls"/>
    <ds:schemaRef ds:uri="http://schemas.openxmlformats.org/package/2006/metadata/core-properties"/>
    <ds:schemaRef ds:uri="c54cf05e-4867-454f-9f50-a049ffcaf75b"/>
    <ds:schemaRef ds:uri="http://purl.org/dc/terms/"/>
    <ds:schemaRef ds:uri="9e6fc42b-1dd4-4894-bdd3-346bd867bb98"/>
    <ds:schemaRef ds:uri="89bf22f7-462a-4ad1-b610-22eb3b2284e0"/>
  </ds:schemaRefs>
</ds:datastoreItem>
</file>

<file path=docProps/app.xml><?xml version="1.0" encoding="utf-8"?>
<Properties xmlns="http://schemas.openxmlformats.org/officeDocument/2006/extended-properties" xmlns:vt="http://schemas.openxmlformats.org/officeDocument/2006/docPropsVTypes">
  <TotalTime>16</TotalTime>
  <Words>2363</Words>
  <Application>Microsoft Office PowerPoint</Application>
  <PresentationFormat>Widescreen</PresentationFormat>
  <Paragraphs>249</Paragraphs>
  <Slides>23</Slides>
  <Notes>23</Notes>
  <HiddenSlides>0</HiddenSlides>
  <MMClips>4</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AGM Investor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MagSense® Imaging with MRI</vt:lpstr>
      <vt:lpstr>IMAGION 2.0</vt:lpstr>
      <vt:lpstr>The value in molecular MRI</vt:lpstr>
      <vt:lpstr>PowerPoint Presentation</vt:lpstr>
      <vt:lpstr>Receipt and Consideration of Accounts &amp; Reports</vt:lpstr>
      <vt:lpstr>Resolution 1: Adoption of Remuneration Report</vt:lpstr>
      <vt:lpstr>Resolution 2:  Re-Election of Director – Mr Michael Harsh </vt:lpstr>
      <vt:lpstr>Resolution 3:  Re-Election of Director – Mr Mark Van Asten </vt:lpstr>
      <vt:lpstr>Resolution 4: Spill Resolution – Conditional Resolution </vt:lpstr>
      <vt:lpstr>PowerPoint Presentation</vt:lpstr>
      <vt:lpstr>PowerPoint Presentation</vt:lpstr>
      <vt:lpstr>Disclaimers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Investor Presentation</dc:title>
  <dc:creator>Carly Williams</dc:creator>
  <cp:lastModifiedBy>Kiara Ferraro</cp:lastModifiedBy>
  <cp:revision>3</cp:revision>
  <dcterms:created xsi:type="dcterms:W3CDTF">2021-12-10T20:24:54Z</dcterms:created>
  <dcterms:modified xsi:type="dcterms:W3CDTF">2024-06-06T00:22:36Z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0x010100783DE9D7FCDC024AA9F89D0A4A9BBC0A</vt:lpwstr>
  </property>
  <property fmtid="{D5CDD505-2E9C-101B-9397-08002B2CF9AE}" pid="3" name="MediaServiceImageTags">
    <vt:lpwstr/>
  </property>
</Properties>
</file>